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4" r:id="rId9"/>
    <p:sldId id="266" r:id="rId10"/>
    <p:sldId id="267" r:id="rId11"/>
    <p:sldId id="268" r:id="rId12"/>
    <p:sldId id="270" r:id="rId13"/>
    <p:sldId id="273" r:id="rId14"/>
    <p:sldId id="274" r:id="rId15"/>
    <p:sldId id="275" r:id="rId16"/>
    <p:sldId id="276" r:id="rId17"/>
    <p:sldId id="278" r:id="rId18"/>
    <p:sldId id="280" r:id="rId19"/>
    <p:sldId id="281" r:id="rId20"/>
    <p:sldId id="282" r:id="rId21"/>
    <p:sldId id="283" r:id="rId22"/>
    <p:sldId id="284" r:id="rId23"/>
    <p:sldId id="285" r:id="rId24"/>
    <p:sldId id="286" r:id="rId25"/>
    <p:sldId id="289" r:id="rId26"/>
    <p:sldId id="277" r:id="rId27"/>
    <p:sldId id="290" r:id="rId28"/>
    <p:sldId id="291" r:id="rId29"/>
    <p:sldId id="292" r:id="rId30"/>
    <p:sldId id="293" r:id="rId31"/>
    <p:sldId id="294" r:id="rId32"/>
    <p:sldId id="295" r:id="rId33"/>
    <p:sldId id="296" r:id="rId34"/>
    <p:sldId id="297" r:id="rId35"/>
    <p:sldId id="298" r:id="rId36"/>
    <p:sldId id="299" r:id="rId37"/>
    <p:sldId id="300" r:id="rId38"/>
  </p:sldIdLst>
  <p:sldSz cx="12192000" cy="6858000"/>
  <p:notesSz cx="6858000" cy="9144000"/>
  <p:defaultTextStyle>
    <a:defPPr>
      <a:defRPr lang="e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62"/>
    <p:restoredTop sz="95897"/>
  </p:normalViewPr>
  <p:slideViewPr>
    <p:cSldViewPr snapToGrid="0">
      <p:cViewPr varScale="1">
        <p:scale>
          <a:sx n="123" d="100"/>
          <a:sy n="123" d="100"/>
        </p:scale>
        <p:origin x="56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0B7F2-161F-14CD-4E81-C06263AFEC6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RS"/>
          </a:p>
        </p:txBody>
      </p:sp>
      <p:sp>
        <p:nvSpPr>
          <p:cNvPr id="3" name="Subtitle 2">
            <a:extLst>
              <a:ext uri="{FF2B5EF4-FFF2-40B4-BE49-F238E27FC236}">
                <a16:creationId xmlns:a16="http://schemas.microsoft.com/office/drawing/2014/main" id="{315D086E-FBF5-FA34-DEA6-F6C17B2177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RS"/>
          </a:p>
        </p:txBody>
      </p:sp>
      <p:sp>
        <p:nvSpPr>
          <p:cNvPr id="4" name="Date Placeholder 3">
            <a:extLst>
              <a:ext uri="{FF2B5EF4-FFF2-40B4-BE49-F238E27FC236}">
                <a16:creationId xmlns:a16="http://schemas.microsoft.com/office/drawing/2014/main" id="{09CADAFD-5DBF-5042-9F9C-F801D5BDA398}"/>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5" name="Footer Placeholder 4">
            <a:extLst>
              <a:ext uri="{FF2B5EF4-FFF2-40B4-BE49-F238E27FC236}">
                <a16:creationId xmlns:a16="http://schemas.microsoft.com/office/drawing/2014/main" id="{A163A240-6E9B-8AD5-B9EB-DFF20DAE8DE5}"/>
              </a:ext>
            </a:extLst>
          </p:cNvPr>
          <p:cNvSpPr>
            <a:spLocks noGrp="1"/>
          </p:cNvSpPr>
          <p:nvPr>
            <p:ph type="ftr" sz="quarter" idx="11"/>
          </p:nvPr>
        </p:nvSpPr>
        <p:spPr/>
        <p:txBody>
          <a:bodyPr/>
          <a:lstStyle/>
          <a:p>
            <a:endParaRPr lang="en-RS"/>
          </a:p>
        </p:txBody>
      </p:sp>
      <p:sp>
        <p:nvSpPr>
          <p:cNvPr id="6" name="Slide Number Placeholder 5">
            <a:extLst>
              <a:ext uri="{FF2B5EF4-FFF2-40B4-BE49-F238E27FC236}">
                <a16:creationId xmlns:a16="http://schemas.microsoft.com/office/drawing/2014/main" id="{B6339A99-BAEF-E416-E0F9-BA21E97F628E}"/>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2540998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40B1C-F7D7-6667-84E2-667EBB921C9A}"/>
              </a:ext>
            </a:extLst>
          </p:cNvPr>
          <p:cNvSpPr>
            <a:spLocks noGrp="1"/>
          </p:cNvSpPr>
          <p:nvPr>
            <p:ph type="title"/>
          </p:nvPr>
        </p:nvSpPr>
        <p:spPr/>
        <p:txBody>
          <a:bodyPr/>
          <a:lstStyle/>
          <a:p>
            <a:r>
              <a:rPr lang="en-GB"/>
              <a:t>Click to edit Master title style</a:t>
            </a:r>
            <a:endParaRPr lang="en-RS"/>
          </a:p>
        </p:txBody>
      </p:sp>
      <p:sp>
        <p:nvSpPr>
          <p:cNvPr id="3" name="Vertical Text Placeholder 2">
            <a:extLst>
              <a:ext uri="{FF2B5EF4-FFF2-40B4-BE49-F238E27FC236}">
                <a16:creationId xmlns:a16="http://schemas.microsoft.com/office/drawing/2014/main" id="{D3C981A6-E33D-41B1-EAD7-1880686AD66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S"/>
          </a:p>
        </p:txBody>
      </p:sp>
      <p:sp>
        <p:nvSpPr>
          <p:cNvPr id="4" name="Date Placeholder 3">
            <a:extLst>
              <a:ext uri="{FF2B5EF4-FFF2-40B4-BE49-F238E27FC236}">
                <a16:creationId xmlns:a16="http://schemas.microsoft.com/office/drawing/2014/main" id="{50EE0A57-81EA-AA15-6135-0F1C04BFCEC1}"/>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5" name="Footer Placeholder 4">
            <a:extLst>
              <a:ext uri="{FF2B5EF4-FFF2-40B4-BE49-F238E27FC236}">
                <a16:creationId xmlns:a16="http://schemas.microsoft.com/office/drawing/2014/main" id="{0A0C9325-70E1-7841-E3D7-796059DF02B0}"/>
              </a:ext>
            </a:extLst>
          </p:cNvPr>
          <p:cNvSpPr>
            <a:spLocks noGrp="1"/>
          </p:cNvSpPr>
          <p:nvPr>
            <p:ph type="ftr" sz="quarter" idx="11"/>
          </p:nvPr>
        </p:nvSpPr>
        <p:spPr/>
        <p:txBody>
          <a:bodyPr/>
          <a:lstStyle/>
          <a:p>
            <a:endParaRPr lang="en-RS"/>
          </a:p>
        </p:txBody>
      </p:sp>
      <p:sp>
        <p:nvSpPr>
          <p:cNvPr id="6" name="Slide Number Placeholder 5">
            <a:extLst>
              <a:ext uri="{FF2B5EF4-FFF2-40B4-BE49-F238E27FC236}">
                <a16:creationId xmlns:a16="http://schemas.microsoft.com/office/drawing/2014/main" id="{737E042C-97F1-82DB-A3D3-9D4A1CF3FFD5}"/>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307231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E9DCAE-9BFB-7135-162D-04B0136A8F6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RS"/>
          </a:p>
        </p:txBody>
      </p:sp>
      <p:sp>
        <p:nvSpPr>
          <p:cNvPr id="3" name="Vertical Text Placeholder 2">
            <a:extLst>
              <a:ext uri="{FF2B5EF4-FFF2-40B4-BE49-F238E27FC236}">
                <a16:creationId xmlns:a16="http://schemas.microsoft.com/office/drawing/2014/main" id="{5B531134-B382-0AF8-B099-65E303B5B2F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S"/>
          </a:p>
        </p:txBody>
      </p:sp>
      <p:sp>
        <p:nvSpPr>
          <p:cNvPr id="4" name="Date Placeholder 3">
            <a:extLst>
              <a:ext uri="{FF2B5EF4-FFF2-40B4-BE49-F238E27FC236}">
                <a16:creationId xmlns:a16="http://schemas.microsoft.com/office/drawing/2014/main" id="{5C70319F-1C00-C884-3012-219616D399A6}"/>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5" name="Footer Placeholder 4">
            <a:extLst>
              <a:ext uri="{FF2B5EF4-FFF2-40B4-BE49-F238E27FC236}">
                <a16:creationId xmlns:a16="http://schemas.microsoft.com/office/drawing/2014/main" id="{DB3EF297-7214-4F6C-FB95-A48199084851}"/>
              </a:ext>
            </a:extLst>
          </p:cNvPr>
          <p:cNvSpPr>
            <a:spLocks noGrp="1"/>
          </p:cNvSpPr>
          <p:nvPr>
            <p:ph type="ftr" sz="quarter" idx="11"/>
          </p:nvPr>
        </p:nvSpPr>
        <p:spPr/>
        <p:txBody>
          <a:bodyPr/>
          <a:lstStyle/>
          <a:p>
            <a:endParaRPr lang="en-RS"/>
          </a:p>
        </p:txBody>
      </p:sp>
      <p:sp>
        <p:nvSpPr>
          <p:cNvPr id="6" name="Slide Number Placeholder 5">
            <a:extLst>
              <a:ext uri="{FF2B5EF4-FFF2-40B4-BE49-F238E27FC236}">
                <a16:creationId xmlns:a16="http://schemas.microsoft.com/office/drawing/2014/main" id="{10AC1E2C-C9AF-4223-53CC-3EEECDCAD388}"/>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501807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10D33-0AD3-7A1F-350B-B4097BB19BEB}"/>
              </a:ext>
            </a:extLst>
          </p:cNvPr>
          <p:cNvSpPr>
            <a:spLocks noGrp="1"/>
          </p:cNvSpPr>
          <p:nvPr>
            <p:ph type="title"/>
          </p:nvPr>
        </p:nvSpPr>
        <p:spPr/>
        <p:txBody>
          <a:bodyPr/>
          <a:lstStyle/>
          <a:p>
            <a:r>
              <a:rPr lang="en-GB"/>
              <a:t>Click to edit Master title style</a:t>
            </a:r>
            <a:endParaRPr lang="en-RS"/>
          </a:p>
        </p:txBody>
      </p:sp>
      <p:sp>
        <p:nvSpPr>
          <p:cNvPr id="3" name="Content Placeholder 2">
            <a:extLst>
              <a:ext uri="{FF2B5EF4-FFF2-40B4-BE49-F238E27FC236}">
                <a16:creationId xmlns:a16="http://schemas.microsoft.com/office/drawing/2014/main" id="{2F97FA1A-5BC7-F467-40D8-7DF8B76A3E7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S"/>
          </a:p>
        </p:txBody>
      </p:sp>
      <p:sp>
        <p:nvSpPr>
          <p:cNvPr id="4" name="Date Placeholder 3">
            <a:extLst>
              <a:ext uri="{FF2B5EF4-FFF2-40B4-BE49-F238E27FC236}">
                <a16:creationId xmlns:a16="http://schemas.microsoft.com/office/drawing/2014/main" id="{A26ADA99-BA00-42EA-0607-5C20DF3B486D}"/>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5" name="Footer Placeholder 4">
            <a:extLst>
              <a:ext uri="{FF2B5EF4-FFF2-40B4-BE49-F238E27FC236}">
                <a16:creationId xmlns:a16="http://schemas.microsoft.com/office/drawing/2014/main" id="{40BD22A4-490B-93FC-E5C4-05D65ED53323}"/>
              </a:ext>
            </a:extLst>
          </p:cNvPr>
          <p:cNvSpPr>
            <a:spLocks noGrp="1"/>
          </p:cNvSpPr>
          <p:nvPr>
            <p:ph type="ftr" sz="quarter" idx="11"/>
          </p:nvPr>
        </p:nvSpPr>
        <p:spPr/>
        <p:txBody>
          <a:bodyPr/>
          <a:lstStyle/>
          <a:p>
            <a:endParaRPr lang="en-RS"/>
          </a:p>
        </p:txBody>
      </p:sp>
      <p:sp>
        <p:nvSpPr>
          <p:cNvPr id="6" name="Slide Number Placeholder 5">
            <a:extLst>
              <a:ext uri="{FF2B5EF4-FFF2-40B4-BE49-F238E27FC236}">
                <a16:creationId xmlns:a16="http://schemas.microsoft.com/office/drawing/2014/main" id="{76B5FA9B-5588-A45D-FF4B-6C48E8952DD3}"/>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1412981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59966-0193-D69D-35E1-9FCA5D21DC6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RS"/>
          </a:p>
        </p:txBody>
      </p:sp>
      <p:sp>
        <p:nvSpPr>
          <p:cNvPr id="3" name="Text Placeholder 2">
            <a:extLst>
              <a:ext uri="{FF2B5EF4-FFF2-40B4-BE49-F238E27FC236}">
                <a16:creationId xmlns:a16="http://schemas.microsoft.com/office/drawing/2014/main" id="{9A4490F1-AC91-BBA1-09E0-D37902FC75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393EF50-C2D6-0D99-B4B9-D18C16160358}"/>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5" name="Footer Placeholder 4">
            <a:extLst>
              <a:ext uri="{FF2B5EF4-FFF2-40B4-BE49-F238E27FC236}">
                <a16:creationId xmlns:a16="http://schemas.microsoft.com/office/drawing/2014/main" id="{8F2752D5-A76E-2211-09F8-0C29253E3421}"/>
              </a:ext>
            </a:extLst>
          </p:cNvPr>
          <p:cNvSpPr>
            <a:spLocks noGrp="1"/>
          </p:cNvSpPr>
          <p:nvPr>
            <p:ph type="ftr" sz="quarter" idx="11"/>
          </p:nvPr>
        </p:nvSpPr>
        <p:spPr/>
        <p:txBody>
          <a:bodyPr/>
          <a:lstStyle/>
          <a:p>
            <a:endParaRPr lang="en-RS"/>
          </a:p>
        </p:txBody>
      </p:sp>
      <p:sp>
        <p:nvSpPr>
          <p:cNvPr id="6" name="Slide Number Placeholder 5">
            <a:extLst>
              <a:ext uri="{FF2B5EF4-FFF2-40B4-BE49-F238E27FC236}">
                <a16:creationId xmlns:a16="http://schemas.microsoft.com/office/drawing/2014/main" id="{0265C20C-B63A-FD0D-71B3-94EE72C19A3B}"/>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418894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01758-87D7-F176-374C-FA5EFBC1B18C}"/>
              </a:ext>
            </a:extLst>
          </p:cNvPr>
          <p:cNvSpPr>
            <a:spLocks noGrp="1"/>
          </p:cNvSpPr>
          <p:nvPr>
            <p:ph type="title"/>
          </p:nvPr>
        </p:nvSpPr>
        <p:spPr/>
        <p:txBody>
          <a:bodyPr/>
          <a:lstStyle/>
          <a:p>
            <a:r>
              <a:rPr lang="en-GB"/>
              <a:t>Click to edit Master title style</a:t>
            </a:r>
            <a:endParaRPr lang="en-RS"/>
          </a:p>
        </p:txBody>
      </p:sp>
      <p:sp>
        <p:nvSpPr>
          <p:cNvPr id="3" name="Content Placeholder 2">
            <a:extLst>
              <a:ext uri="{FF2B5EF4-FFF2-40B4-BE49-F238E27FC236}">
                <a16:creationId xmlns:a16="http://schemas.microsoft.com/office/drawing/2014/main" id="{A577DA86-7254-A8DE-CD82-9FB7CBD1E6C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S"/>
          </a:p>
        </p:txBody>
      </p:sp>
      <p:sp>
        <p:nvSpPr>
          <p:cNvPr id="4" name="Content Placeholder 3">
            <a:extLst>
              <a:ext uri="{FF2B5EF4-FFF2-40B4-BE49-F238E27FC236}">
                <a16:creationId xmlns:a16="http://schemas.microsoft.com/office/drawing/2014/main" id="{6DBB5A3C-CA46-F741-CA96-EC626B92372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S"/>
          </a:p>
        </p:txBody>
      </p:sp>
      <p:sp>
        <p:nvSpPr>
          <p:cNvPr id="5" name="Date Placeholder 4">
            <a:extLst>
              <a:ext uri="{FF2B5EF4-FFF2-40B4-BE49-F238E27FC236}">
                <a16:creationId xmlns:a16="http://schemas.microsoft.com/office/drawing/2014/main" id="{ED3B908D-15F1-8942-4D44-7CC08EDBE5D9}"/>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6" name="Footer Placeholder 5">
            <a:extLst>
              <a:ext uri="{FF2B5EF4-FFF2-40B4-BE49-F238E27FC236}">
                <a16:creationId xmlns:a16="http://schemas.microsoft.com/office/drawing/2014/main" id="{5CBB39AA-3328-CE76-1907-CE08F79CD739}"/>
              </a:ext>
            </a:extLst>
          </p:cNvPr>
          <p:cNvSpPr>
            <a:spLocks noGrp="1"/>
          </p:cNvSpPr>
          <p:nvPr>
            <p:ph type="ftr" sz="quarter" idx="11"/>
          </p:nvPr>
        </p:nvSpPr>
        <p:spPr/>
        <p:txBody>
          <a:bodyPr/>
          <a:lstStyle/>
          <a:p>
            <a:endParaRPr lang="en-RS"/>
          </a:p>
        </p:txBody>
      </p:sp>
      <p:sp>
        <p:nvSpPr>
          <p:cNvPr id="7" name="Slide Number Placeholder 6">
            <a:extLst>
              <a:ext uri="{FF2B5EF4-FFF2-40B4-BE49-F238E27FC236}">
                <a16:creationId xmlns:a16="http://schemas.microsoft.com/office/drawing/2014/main" id="{24420040-FB61-FD08-D328-0D042D807055}"/>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1631658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B0EA1-2FAA-495D-A3B2-974D53B75013}"/>
              </a:ext>
            </a:extLst>
          </p:cNvPr>
          <p:cNvSpPr>
            <a:spLocks noGrp="1"/>
          </p:cNvSpPr>
          <p:nvPr>
            <p:ph type="title"/>
          </p:nvPr>
        </p:nvSpPr>
        <p:spPr>
          <a:xfrm>
            <a:off x="839788" y="365125"/>
            <a:ext cx="10515600" cy="1325563"/>
          </a:xfrm>
        </p:spPr>
        <p:txBody>
          <a:bodyPr/>
          <a:lstStyle/>
          <a:p>
            <a:r>
              <a:rPr lang="en-GB"/>
              <a:t>Click to edit Master title style</a:t>
            </a:r>
            <a:endParaRPr lang="en-RS"/>
          </a:p>
        </p:txBody>
      </p:sp>
      <p:sp>
        <p:nvSpPr>
          <p:cNvPr id="3" name="Text Placeholder 2">
            <a:extLst>
              <a:ext uri="{FF2B5EF4-FFF2-40B4-BE49-F238E27FC236}">
                <a16:creationId xmlns:a16="http://schemas.microsoft.com/office/drawing/2014/main" id="{E039EEBB-88A8-3136-6621-8F2A6E918B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1F8BE55-B575-A9E5-C82E-3BBB6900C61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S"/>
          </a:p>
        </p:txBody>
      </p:sp>
      <p:sp>
        <p:nvSpPr>
          <p:cNvPr id="5" name="Text Placeholder 4">
            <a:extLst>
              <a:ext uri="{FF2B5EF4-FFF2-40B4-BE49-F238E27FC236}">
                <a16:creationId xmlns:a16="http://schemas.microsoft.com/office/drawing/2014/main" id="{3AE0B247-2D24-79DB-12F9-4715729F87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80F056F-D743-ED75-AFD9-997E1E249B9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S"/>
          </a:p>
        </p:txBody>
      </p:sp>
      <p:sp>
        <p:nvSpPr>
          <p:cNvPr id="7" name="Date Placeholder 6">
            <a:extLst>
              <a:ext uri="{FF2B5EF4-FFF2-40B4-BE49-F238E27FC236}">
                <a16:creationId xmlns:a16="http://schemas.microsoft.com/office/drawing/2014/main" id="{03710A34-1704-529B-5BF3-14906FC0EACE}"/>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8" name="Footer Placeholder 7">
            <a:extLst>
              <a:ext uri="{FF2B5EF4-FFF2-40B4-BE49-F238E27FC236}">
                <a16:creationId xmlns:a16="http://schemas.microsoft.com/office/drawing/2014/main" id="{D08E7C6E-E595-66E1-B1C6-1DF7C12F4401}"/>
              </a:ext>
            </a:extLst>
          </p:cNvPr>
          <p:cNvSpPr>
            <a:spLocks noGrp="1"/>
          </p:cNvSpPr>
          <p:nvPr>
            <p:ph type="ftr" sz="quarter" idx="11"/>
          </p:nvPr>
        </p:nvSpPr>
        <p:spPr/>
        <p:txBody>
          <a:bodyPr/>
          <a:lstStyle/>
          <a:p>
            <a:endParaRPr lang="en-RS"/>
          </a:p>
        </p:txBody>
      </p:sp>
      <p:sp>
        <p:nvSpPr>
          <p:cNvPr id="9" name="Slide Number Placeholder 8">
            <a:extLst>
              <a:ext uri="{FF2B5EF4-FFF2-40B4-BE49-F238E27FC236}">
                <a16:creationId xmlns:a16="http://schemas.microsoft.com/office/drawing/2014/main" id="{8F36BA96-9485-0D1E-C774-E3B313FE02DD}"/>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993422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0A242-41EB-D539-5D3F-68CC395407A6}"/>
              </a:ext>
            </a:extLst>
          </p:cNvPr>
          <p:cNvSpPr>
            <a:spLocks noGrp="1"/>
          </p:cNvSpPr>
          <p:nvPr>
            <p:ph type="title"/>
          </p:nvPr>
        </p:nvSpPr>
        <p:spPr/>
        <p:txBody>
          <a:bodyPr/>
          <a:lstStyle/>
          <a:p>
            <a:r>
              <a:rPr lang="en-GB"/>
              <a:t>Click to edit Master title style</a:t>
            </a:r>
            <a:endParaRPr lang="en-RS"/>
          </a:p>
        </p:txBody>
      </p:sp>
      <p:sp>
        <p:nvSpPr>
          <p:cNvPr id="3" name="Date Placeholder 2">
            <a:extLst>
              <a:ext uri="{FF2B5EF4-FFF2-40B4-BE49-F238E27FC236}">
                <a16:creationId xmlns:a16="http://schemas.microsoft.com/office/drawing/2014/main" id="{4018BECE-CC9F-4BF7-5C18-895034CE464D}"/>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4" name="Footer Placeholder 3">
            <a:extLst>
              <a:ext uri="{FF2B5EF4-FFF2-40B4-BE49-F238E27FC236}">
                <a16:creationId xmlns:a16="http://schemas.microsoft.com/office/drawing/2014/main" id="{2A25B560-C1BF-F282-AD48-6A4F72B45069}"/>
              </a:ext>
            </a:extLst>
          </p:cNvPr>
          <p:cNvSpPr>
            <a:spLocks noGrp="1"/>
          </p:cNvSpPr>
          <p:nvPr>
            <p:ph type="ftr" sz="quarter" idx="11"/>
          </p:nvPr>
        </p:nvSpPr>
        <p:spPr/>
        <p:txBody>
          <a:bodyPr/>
          <a:lstStyle/>
          <a:p>
            <a:endParaRPr lang="en-RS"/>
          </a:p>
        </p:txBody>
      </p:sp>
      <p:sp>
        <p:nvSpPr>
          <p:cNvPr id="5" name="Slide Number Placeholder 4">
            <a:extLst>
              <a:ext uri="{FF2B5EF4-FFF2-40B4-BE49-F238E27FC236}">
                <a16:creationId xmlns:a16="http://schemas.microsoft.com/office/drawing/2014/main" id="{F34BD69D-498F-0725-0B1D-81B806225FB2}"/>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182225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0E5F1C-3E05-1596-F88C-7EA386FE6FB6}"/>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3" name="Footer Placeholder 2">
            <a:extLst>
              <a:ext uri="{FF2B5EF4-FFF2-40B4-BE49-F238E27FC236}">
                <a16:creationId xmlns:a16="http://schemas.microsoft.com/office/drawing/2014/main" id="{DA524884-428A-68C9-88CC-22AF5B8C21F7}"/>
              </a:ext>
            </a:extLst>
          </p:cNvPr>
          <p:cNvSpPr>
            <a:spLocks noGrp="1"/>
          </p:cNvSpPr>
          <p:nvPr>
            <p:ph type="ftr" sz="quarter" idx="11"/>
          </p:nvPr>
        </p:nvSpPr>
        <p:spPr/>
        <p:txBody>
          <a:bodyPr/>
          <a:lstStyle/>
          <a:p>
            <a:endParaRPr lang="en-RS"/>
          </a:p>
        </p:txBody>
      </p:sp>
      <p:sp>
        <p:nvSpPr>
          <p:cNvPr id="4" name="Slide Number Placeholder 3">
            <a:extLst>
              <a:ext uri="{FF2B5EF4-FFF2-40B4-BE49-F238E27FC236}">
                <a16:creationId xmlns:a16="http://schemas.microsoft.com/office/drawing/2014/main" id="{3ADCC7B5-D496-8B52-F6AF-1FA34F49F922}"/>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2663344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14C5F-E9F2-D28E-E373-EF140942535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RS"/>
          </a:p>
        </p:txBody>
      </p:sp>
      <p:sp>
        <p:nvSpPr>
          <p:cNvPr id="3" name="Content Placeholder 2">
            <a:extLst>
              <a:ext uri="{FF2B5EF4-FFF2-40B4-BE49-F238E27FC236}">
                <a16:creationId xmlns:a16="http://schemas.microsoft.com/office/drawing/2014/main" id="{DEA89F6A-FBFA-FA04-EF36-7D8ACC37B3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S"/>
          </a:p>
        </p:txBody>
      </p:sp>
      <p:sp>
        <p:nvSpPr>
          <p:cNvPr id="4" name="Text Placeholder 3">
            <a:extLst>
              <a:ext uri="{FF2B5EF4-FFF2-40B4-BE49-F238E27FC236}">
                <a16:creationId xmlns:a16="http://schemas.microsoft.com/office/drawing/2014/main" id="{3EF502DD-A1E3-C3BD-221B-9D0958AF2E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2F16042-7FCC-F30C-CBCD-678EA3E3CF74}"/>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6" name="Footer Placeholder 5">
            <a:extLst>
              <a:ext uri="{FF2B5EF4-FFF2-40B4-BE49-F238E27FC236}">
                <a16:creationId xmlns:a16="http://schemas.microsoft.com/office/drawing/2014/main" id="{1609B9CC-10E4-2352-9EAF-F9DD6A472B23}"/>
              </a:ext>
            </a:extLst>
          </p:cNvPr>
          <p:cNvSpPr>
            <a:spLocks noGrp="1"/>
          </p:cNvSpPr>
          <p:nvPr>
            <p:ph type="ftr" sz="quarter" idx="11"/>
          </p:nvPr>
        </p:nvSpPr>
        <p:spPr/>
        <p:txBody>
          <a:bodyPr/>
          <a:lstStyle/>
          <a:p>
            <a:endParaRPr lang="en-RS"/>
          </a:p>
        </p:txBody>
      </p:sp>
      <p:sp>
        <p:nvSpPr>
          <p:cNvPr id="7" name="Slide Number Placeholder 6">
            <a:extLst>
              <a:ext uri="{FF2B5EF4-FFF2-40B4-BE49-F238E27FC236}">
                <a16:creationId xmlns:a16="http://schemas.microsoft.com/office/drawing/2014/main" id="{FBF27240-D045-B7BB-4EAB-703A36F7F4D5}"/>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3414623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A51DB-637F-B656-46D7-273E3220540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RS"/>
          </a:p>
        </p:txBody>
      </p:sp>
      <p:sp>
        <p:nvSpPr>
          <p:cNvPr id="3" name="Picture Placeholder 2">
            <a:extLst>
              <a:ext uri="{FF2B5EF4-FFF2-40B4-BE49-F238E27FC236}">
                <a16:creationId xmlns:a16="http://schemas.microsoft.com/office/drawing/2014/main" id="{AFE17D85-DE4F-E68B-6360-4E7117D02C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RS"/>
          </a:p>
        </p:txBody>
      </p:sp>
      <p:sp>
        <p:nvSpPr>
          <p:cNvPr id="4" name="Text Placeholder 3">
            <a:extLst>
              <a:ext uri="{FF2B5EF4-FFF2-40B4-BE49-F238E27FC236}">
                <a16:creationId xmlns:a16="http://schemas.microsoft.com/office/drawing/2014/main" id="{13CD953D-5378-8474-D039-1797D6E8D2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09A9D30-AFA9-D3F3-2412-07D23AF917B3}"/>
              </a:ext>
            </a:extLst>
          </p:cNvPr>
          <p:cNvSpPr>
            <a:spLocks noGrp="1"/>
          </p:cNvSpPr>
          <p:nvPr>
            <p:ph type="dt" sz="half" idx="10"/>
          </p:nvPr>
        </p:nvSpPr>
        <p:spPr/>
        <p:txBody>
          <a:bodyPr/>
          <a:lstStyle/>
          <a:p>
            <a:fld id="{700FA5FD-66DB-BF40-9A0B-833959F9FE7F}" type="datetimeFigureOut">
              <a:rPr lang="en-RS" smtClean="0"/>
              <a:t>22.2.24.</a:t>
            </a:fld>
            <a:endParaRPr lang="en-RS"/>
          </a:p>
        </p:txBody>
      </p:sp>
      <p:sp>
        <p:nvSpPr>
          <p:cNvPr id="6" name="Footer Placeholder 5">
            <a:extLst>
              <a:ext uri="{FF2B5EF4-FFF2-40B4-BE49-F238E27FC236}">
                <a16:creationId xmlns:a16="http://schemas.microsoft.com/office/drawing/2014/main" id="{E137C196-C27C-078B-301C-F7BFB38BB4B1}"/>
              </a:ext>
            </a:extLst>
          </p:cNvPr>
          <p:cNvSpPr>
            <a:spLocks noGrp="1"/>
          </p:cNvSpPr>
          <p:nvPr>
            <p:ph type="ftr" sz="quarter" idx="11"/>
          </p:nvPr>
        </p:nvSpPr>
        <p:spPr/>
        <p:txBody>
          <a:bodyPr/>
          <a:lstStyle/>
          <a:p>
            <a:endParaRPr lang="en-RS"/>
          </a:p>
        </p:txBody>
      </p:sp>
      <p:sp>
        <p:nvSpPr>
          <p:cNvPr id="7" name="Slide Number Placeholder 6">
            <a:extLst>
              <a:ext uri="{FF2B5EF4-FFF2-40B4-BE49-F238E27FC236}">
                <a16:creationId xmlns:a16="http://schemas.microsoft.com/office/drawing/2014/main" id="{C29994F9-C589-8324-C491-7ABC8515EE0E}"/>
              </a:ext>
            </a:extLst>
          </p:cNvPr>
          <p:cNvSpPr>
            <a:spLocks noGrp="1"/>
          </p:cNvSpPr>
          <p:nvPr>
            <p:ph type="sldNum" sz="quarter" idx="12"/>
          </p:nvPr>
        </p:nvSpPr>
        <p:spPr/>
        <p:txBody>
          <a:bodyPr/>
          <a:lstStyle/>
          <a:p>
            <a:fld id="{5E74A33F-6CBF-494D-94B8-BB416B0F2C98}" type="slidenum">
              <a:rPr lang="en-RS" smtClean="0"/>
              <a:t>‹#›</a:t>
            </a:fld>
            <a:endParaRPr lang="en-RS"/>
          </a:p>
        </p:txBody>
      </p:sp>
    </p:spTree>
    <p:extLst>
      <p:ext uri="{BB962C8B-B14F-4D97-AF65-F5344CB8AC3E}">
        <p14:creationId xmlns:p14="http://schemas.microsoft.com/office/powerpoint/2010/main" val="3343651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661CC8-540B-9CD6-8496-FB254D1A4A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RS"/>
          </a:p>
        </p:txBody>
      </p:sp>
      <p:sp>
        <p:nvSpPr>
          <p:cNvPr id="3" name="Text Placeholder 2">
            <a:extLst>
              <a:ext uri="{FF2B5EF4-FFF2-40B4-BE49-F238E27FC236}">
                <a16:creationId xmlns:a16="http://schemas.microsoft.com/office/drawing/2014/main" id="{964D3F82-8A04-3D59-22E0-B8DBA15562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S"/>
          </a:p>
        </p:txBody>
      </p:sp>
      <p:sp>
        <p:nvSpPr>
          <p:cNvPr id="4" name="Date Placeholder 3">
            <a:extLst>
              <a:ext uri="{FF2B5EF4-FFF2-40B4-BE49-F238E27FC236}">
                <a16:creationId xmlns:a16="http://schemas.microsoft.com/office/drawing/2014/main" id="{9E3A7BE2-85F7-0786-2D96-287C11159D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0FA5FD-66DB-BF40-9A0B-833959F9FE7F}" type="datetimeFigureOut">
              <a:rPr lang="en-RS" smtClean="0"/>
              <a:t>22.2.24.</a:t>
            </a:fld>
            <a:endParaRPr lang="en-RS"/>
          </a:p>
        </p:txBody>
      </p:sp>
      <p:sp>
        <p:nvSpPr>
          <p:cNvPr id="5" name="Footer Placeholder 4">
            <a:extLst>
              <a:ext uri="{FF2B5EF4-FFF2-40B4-BE49-F238E27FC236}">
                <a16:creationId xmlns:a16="http://schemas.microsoft.com/office/drawing/2014/main" id="{D938D57A-D4EE-3C6B-4854-074AA966B8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RS"/>
          </a:p>
        </p:txBody>
      </p:sp>
      <p:sp>
        <p:nvSpPr>
          <p:cNvPr id="6" name="Slide Number Placeholder 5">
            <a:extLst>
              <a:ext uri="{FF2B5EF4-FFF2-40B4-BE49-F238E27FC236}">
                <a16:creationId xmlns:a16="http://schemas.microsoft.com/office/drawing/2014/main" id="{9FF6C353-B6E9-28F0-54B3-553D2B38C8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4A33F-6CBF-494D-94B8-BB416B0F2C98}" type="slidenum">
              <a:rPr lang="en-RS" smtClean="0"/>
              <a:t>‹#›</a:t>
            </a:fld>
            <a:endParaRPr lang="en-RS"/>
          </a:p>
        </p:txBody>
      </p:sp>
    </p:spTree>
    <p:extLst>
      <p:ext uri="{BB962C8B-B14F-4D97-AF65-F5344CB8AC3E}">
        <p14:creationId xmlns:p14="http://schemas.microsoft.com/office/powerpoint/2010/main" val="3367113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7EE24-3B26-629E-0B4F-53B8B4AAB83B}"/>
              </a:ext>
            </a:extLst>
          </p:cNvPr>
          <p:cNvSpPr>
            <a:spLocks noGrp="1"/>
          </p:cNvSpPr>
          <p:nvPr>
            <p:ph type="ctrTitle"/>
          </p:nvPr>
        </p:nvSpPr>
        <p:spPr/>
        <p:txBody>
          <a:bodyPr>
            <a:normAutofit/>
          </a:bodyPr>
          <a:lstStyle/>
          <a:p>
            <a:r>
              <a:rPr lang="en-GB" sz="4400" dirty="0">
                <a:latin typeface="Arial" panose="020B0604020202020204" pitchFamily="34" charset="0"/>
                <a:cs typeface="Arial" panose="020B0604020202020204" pitchFamily="34" charset="0"/>
              </a:rPr>
              <a:t>Candidiasis of the digestive tract. Causes. Therapy. </a:t>
            </a:r>
            <a:br>
              <a:rPr lang="en-GB" sz="4400" dirty="0">
                <a:latin typeface="Arial" panose="020B0604020202020204" pitchFamily="34" charset="0"/>
                <a:cs typeface="Arial" panose="020B0604020202020204" pitchFamily="34" charset="0"/>
              </a:rPr>
            </a:br>
            <a:r>
              <a:rPr lang="en-GB" sz="4400" dirty="0">
                <a:latin typeface="Arial" panose="020B0604020202020204" pitchFamily="34" charset="0"/>
                <a:cs typeface="Arial" panose="020B0604020202020204" pitchFamily="34" charset="0"/>
              </a:rPr>
              <a:t>Oral manifestations.</a:t>
            </a:r>
            <a:endParaRPr lang="en-RS" sz="4400"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39E94B18-E481-DC0C-D3F7-7A21F43F723E}"/>
              </a:ext>
            </a:extLst>
          </p:cNvPr>
          <p:cNvSpPr>
            <a:spLocks noGrp="1"/>
          </p:cNvSpPr>
          <p:nvPr>
            <p:ph type="subTitle" idx="1"/>
          </p:nvPr>
        </p:nvSpPr>
        <p:spPr/>
        <p:txBody>
          <a:bodyPr>
            <a:normAutofit lnSpcReduction="10000"/>
          </a:bodyPr>
          <a:lstStyle/>
          <a:p>
            <a:r>
              <a:rPr lang="en-GB" dirty="0"/>
              <a:t>Assist. prof. Aleksandra </a:t>
            </a:r>
            <a:r>
              <a:rPr lang="en-GB" dirty="0" err="1"/>
              <a:t>Stojanović</a:t>
            </a:r>
            <a:endParaRPr lang="en-GB" dirty="0"/>
          </a:p>
          <a:p>
            <a:r>
              <a:rPr lang="en-GB" dirty="0"/>
              <a:t>Department of Clinical Pharmacy</a:t>
            </a:r>
          </a:p>
          <a:p>
            <a:r>
              <a:rPr lang="en-GB" dirty="0"/>
              <a:t>Interprofessional education</a:t>
            </a:r>
          </a:p>
          <a:p>
            <a:r>
              <a:rPr lang="en-GB" dirty="0"/>
              <a:t>1st week</a:t>
            </a:r>
            <a:endParaRPr lang="en-RS" dirty="0"/>
          </a:p>
        </p:txBody>
      </p:sp>
    </p:spTree>
    <p:extLst>
      <p:ext uri="{BB962C8B-B14F-4D97-AF65-F5344CB8AC3E}">
        <p14:creationId xmlns:p14="http://schemas.microsoft.com/office/powerpoint/2010/main" val="1841996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4BC32-E623-E3D4-C722-E023C4E580C8}"/>
              </a:ext>
            </a:extLst>
          </p:cNvPr>
          <p:cNvSpPr>
            <a:spLocks noGrp="1"/>
          </p:cNvSpPr>
          <p:nvPr>
            <p:ph type="title"/>
          </p:nvPr>
        </p:nvSpPr>
        <p:spPr/>
        <p:txBody>
          <a:bodyPr/>
          <a:lstStyle/>
          <a:p>
            <a:endParaRPr lang="en-RS"/>
          </a:p>
        </p:txBody>
      </p:sp>
      <p:sp>
        <p:nvSpPr>
          <p:cNvPr id="3" name="Content Placeholder 2">
            <a:extLst>
              <a:ext uri="{FF2B5EF4-FFF2-40B4-BE49-F238E27FC236}">
                <a16:creationId xmlns:a16="http://schemas.microsoft.com/office/drawing/2014/main" id="{2F2F5348-3F11-64FA-FCAD-A368A77436D6}"/>
              </a:ext>
            </a:extLst>
          </p:cNvPr>
          <p:cNvSpPr>
            <a:spLocks noGrp="1"/>
          </p:cNvSpPr>
          <p:nvPr>
            <p:ph idx="1"/>
          </p:nvPr>
        </p:nvSpPr>
        <p:spPr>
          <a:xfrm>
            <a:off x="838200" y="1754420"/>
            <a:ext cx="10515600" cy="4351338"/>
          </a:xfrm>
        </p:spPr>
        <p:txBody>
          <a:bodyPr>
            <a:normAutofit/>
          </a:bodyPr>
          <a:lstStyle/>
          <a:p>
            <a:r>
              <a:rPr lang="en-GB" u="sng" dirty="0"/>
              <a:t>Indicated in adults for prophylaxis:</a:t>
            </a:r>
          </a:p>
          <a:p>
            <a:pPr lvl="1"/>
            <a:r>
              <a:rPr lang="en-GB" dirty="0"/>
              <a:t>Relapse of cryptococcal meningitis in patients at high risk of recurrence</a:t>
            </a:r>
          </a:p>
          <a:p>
            <a:pPr lvl="1"/>
            <a:r>
              <a:rPr lang="en-GB" dirty="0"/>
              <a:t>Relapse of oropharyngeal or oesophageal candidiasis in HIV-infected patients at high risk of relapse</a:t>
            </a:r>
          </a:p>
          <a:p>
            <a:pPr lvl="1"/>
            <a:r>
              <a:rPr lang="en-GB" dirty="0"/>
              <a:t>In order to reduce the incidence of recurrent vaginal candidiasis (4 or more episodes per year)</a:t>
            </a:r>
          </a:p>
          <a:p>
            <a:pPr lvl="1"/>
            <a:r>
              <a:rPr lang="en-GB" dirty="0"/>
              <a:t>Candida infections in patients with prolonged neutropenia (such as patients with hematologic malignancies receiving chemotherapy or patients who have had a hematopoietic stem cell transplant</a:t>
            </a:r>
            <a:endParaRPr lang="en-RS" dirty="0"/>
          </a:p>
        </p:txBody>
      </p:sp>
    </p:spTree>
    <p:extLst>
      <p:ext uri="{BB962C8B-B14F-4D97-AF65-F5344CB8AC3E}">
        <p14:creationId xmlns:p14="http://schemas.microsoft.com/office/powerpoint/2010/main" val="1045504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46F36A-F333-45BA-3CAE-4C245473315E}"/>
              </a:ext>
            </a:extLst>
          </p:cNvPr>
          <p:cNvSpPr>
            <a:spLocks noGrp="1"/>
          </p:cNvSpPr>
          <p:nvPr>
            <p:ph idx="1"/>
          </p:nvPr>
        </p:nvSpPr>
        <p:spPr>
          <a:xfrm>
            <a:off x="838200" y="802888"/>
            <a:ext cx="10515600" cy="5374075"/>
          </a:xfrm>
        </p:spPr>
        <p:txBody>
          <a:bodyPr>
            <a:normAutofit/>
          </a:bodyPr>
          <a:lstStyle/>
          <a:p>
            <a:r>
              <a:rPr lang="en-GB" u="sng" dirty="0"/>
              <a:t>Indicated for </a:t>
            </a:r>
            <a:r>
              <a:rPr lang="en-GB" u="sng" dirty="0" err="1"/>
              <a:t>newborns</a:t>
            </a:r>
            <a:r>
              <a:rPr lang="en-GB" u="sng" dirty="0"/>
              <a:t> born at term, infants, young children and adolescents aged 0 to 17 years:</a:t>
            </a:r>
          </a:p>
          <a:p>
            <a:pPr lvl="1"/>
            <a:r>
              <a:rPr lang="en-GB" dirty="0"/>
              <a:t>Fluconazole is used for the treatment of mucosal candidiasis (oropharyngeal, </a:t>
            </a:r>
            <a:r>
              <a:rPr lang="en-GB" dirty="0" err="1"/>
              <a:t>esophageal</a:t>
            </a:r>
            <a:r>
              <a:rPr lang="en-GB" dirty="0"/>
              <a:t>), invasive candidiasis, cryptococcal meningitis and prophylaxis of </a:t>
            </a:r>
            <a:r>
              <a:rPr lang="en-GB" dirty="0" err="1"/>
              <a:t>candidal</a:t>
            </a:r>
            <a:r>
              <a:rPr lang="en-GB" dirty="0"/>
              <a:t> infections in immunocompromised patients.</a:t>
            </a:r>
          </a:p>
          <a:p>
            <a:pPr lvl="1"/>
            <a:r>
              <a:rPr lang="en-GB" dirty="0"/>
              <a:t>Fluconazole can be used as maintenance therapy to prevent relapse of cryptococcal meningitis in children at high risk of relapse</a:t>
            </a:r>
          </a:p>
          <a:p>
            <a:pPr lvl="1"/>
            <a:r>
              <a:rPr lang="en-GB" dirty="0"/>
              <a:t>Treatment can be started before receiving the results of microbiological and other analyses; however, when these results become available, anti-infective therapy must be adjusted to the results obtained.</a:t>
            </a:r>
            <a:endParaRPr lang="en-RS" dirty="0"/>
          </a:p>
        </p:txBody>
      </p:sp>
    </p:spTree>
    <p:extLst>
      <p:ext uri="{BB962C8B-B14F-4D97-AF65-F5344CB8AC3E}">
        <p14:creationId xmlns:p14="http://schemas.microsoft.com/office/powerpoint/2010/main" val="3433747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6504F-86CD-06DD-CFC2-AF9630F50D3D}"/>
              </a:ext>
            </a:extLst>
          </p:cNvPr>
          <p:cNvSpPr>
            <a:spLocks noGrp="1"/>
          </p:cNvSpPr>
          <p:nvPr>
            <p:ph type="title"/>
          </p:nvPr>
        </p:nvSpPr>
        <p:spPr/>
        <p:txBody>
          <a:bodyPr/>
          <a:lstStyle/>
          <a:p>
            <a:r>
              <a:rPr lang="en-GB" dirty="0" err="1"/>
              <a:t>Pediatric</a:t>
            </a:r>
            <a:r>
              <a:rPr lang="en-GB" dirty="0"/>
              <a:t> population</a:t>
            </a:r>
            <a:endParaRPr lang="en-RS" dirty="0"/>
          </a:p>
        </p:txBody>
      </p:sp>
      <p:sp>
        <p:nvSpPr>
          <p:cNvPr id="3" name="Content Placeholder 2">
            <a:extLst>
              <a:ext uri="{FF2B5EF4-FFF2-40B4-BE49-F238E27FC236}">
                <a16:creationId xmlns:a16="http://schemas.microsoft.com/office/drawing/2014/main" id="{A2A0659D-9532-A77D-7619-56706D7E0FCC}"/>
              </a:ext>
            </a:extLst>
          </p:cNvPr>
          <p:cNvSpPr>
            <a:spLocks noGrp="1"/>
          </p:cNvSpPr>
          <p:nvPr>
            <p:ph idx="1"/>
          </p:nvPr>
        </p:nvSpPr>
        <p:spPr/>
        <p:txBody>
          <a:bodyPr/>
          <a:lstStyle/>
          <a:p>
            <a:r>
              <a:rPr lang="en-GB" dirty="0"/>
              <a:t>In the </a:t>
            </a:r>
            <a:r>
              <a:rPr lang="en-GB" dirty="0" err="1"/>
              <a:t>pediatric</a:t>
            </a:r>
            <a:r>
              <a:rPr lang="en-GB" dirty="0"/>
              <a:t> population, the maximum daily dose of 400 mg of fluconazole should not be exceeded.</a:t>
            </a:r>
            <a:endParaRPr lang="en-RS" dirty="0"/>
          </a:p>
        </p:txBody>
      </p:sp>
    </p:spTree>
    <p:extLst>
      <p:ext uri="{BB962C8B-B14F-4D97-AF65-F5344CB8AC3E}">
        <p14:creationId xmlns:p14="http://schemas.microsoft.com/office/powerpoint/2010/main" val="4010555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70E88-3D1C-B59B-85D8-EB4065D29D3D}"/>
              </a:ext>
            </a:extLst>
          </p:cNvPr>
          <p:cNvSpPr>
            <a:spLocks noGrp="1"/>
          </p:cNvSpPr>
          <p:nvPr>
            <p:ph type="title"/>
          </p:nvPr>
        </p:nvSpPr>
        <p:spPr/>
        <p:txBody>
          <a:bodyPr/>
          <a:lstStyle/>
          <a:p>
            <a:r>
              <a:rPr lang="en-GB" dirty="0"/>
              <a:t>Cardiovascular system</a:t>
            </a:r>
            <a:endParaRPr lang="en-RS" dirty="0"/>
          </a:p>
        </p:txBody>
      </p:sp>
      <p:sp>
        <p:nvSpPr>
          <p:cNvPr id="3" name="Content Placeholder 2">
            <a:extLst>
              <a:ext uri="{FF2B5EF4-FFF2-40B4-BE49-F238E27FC236}">
                <a16:creationId xmlns:a16="http://schemas.microsoft.com/office/drawing/2014/main" id="{C1DBB67D-F042-C41E-D809-2D9003FF69F4}"/>
              </a:ext>
            </a:extLst>
          </p:cNvPr>
          <p:cNvSpPr>
            <a:spLocks noGrp="1"/>
          </p:cNvSpPr>
          <p:nvPr>
            <p:ph idx="1"/>
          </p:nvPr>
        </p:nvSpPr>
        <p:spPr/>
        <p:txBody>
          <a:bodyPr>
            <a:normAutofit fontScale="92500" lnSpcReduction="20000"/>
          </a:bodyPr>
          <a:lstStyle/>
          <a:p>
            <a:r>
              <a:rPr lang="en-GB" dirty="0"/>
              <a:t>Some azoles, including fluconazole, have been associated with QT prolongation</a:t>
            </a:r>
          </a:p>
          <a:p>
            <a:r>
              <a:rPr lang="en-GB" dirty="0"/>
              <a:t>QT prolongation caused by other drugs (such as amiodarone) may be enhanced by inhibition of the P450(CYP)3A4 isozyme</a:t>
            </a:r>
          </a:p>
          <a:p>
            <a:r>
              <a:rPr lang="en-GB" dirty="0"/>
              <a:t>During post-marketing surveillance, very rare cases of QT prolongation and torsade de pointes have been reported in patients receiving fluconazole.</a:t>
            </a:r>
          </a:p>
          <a:p>
            <a:r>
              <a:rPr lang="en-GB" dirty="0"/>
              <a:t>These cases included critically ill patients with multiple risk factors, such as structural heart disease, electrolyte disturbances, and concomitant therapy, that may have contributed to these changes.</a:t>
            </a:r>
          </a:p>
          <a:p>
            <a:r>
              <a:rPr lang="en-GB" dirty="0"/>
              <a:t>Patients with </a:t>
            </a:r>
            <a:r>
              <a:rPr lang="en-GB" dirty="0" err="1"/>
              <a:t>hypokalemia</a:t>
            </a:r>
            <a:r>
              <a:rPr lang="en-GB" dirty="0"/>
              <a:t> and advanced heart failure are at increased risk of life-threatening ventricular arrhythmias and torsade de pointes. </a:t>
            </a:r>
            <a:r>
              <a:rPr lang="en-GB" dirty="0" err="1"/>
              <a:t>Fluconal</a:t>
            </a:r>
            <a:r>
              <a:rPr lang="en-GB" dirty="0"/>
              <a:t> should be used with caution in patients with a predisposition to arrhythmic conditions.</a:t>
            </a:r>
            <a:endParaRPr lang="en-RS" dirty="0"/>
          </a:p>
        </p:txBody>
      </p:sp>
    </p:spTree>
    <p:extLst>
      <p:ext uri="{BB962C8B-B14F-4D97-AF65-F5344CB8AC3E}">
        <p14:creationId xmlns:p14="http://schemas.microsoft.com/office/powerpoint/2010/main" val="4025179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D4560-BD99-334D-8E95-11AA56CDDEF1}"/>
              </a:ext>
            </a:extLst>
          </p:cNvPr>
          <p:cNvSpPr>
            <a:spLocks noGrp="1"/>
          </p:cNvSpPr>
          <p:nvPr>
            <p:ph type="title"/>
          </p:nvPr>
        </p:nvSpPr>
        <p:spPr/>
        <p:txBody>
          <a:bodyPr/>
          <a:lstStyle/>
          <a:p>
            <a:r>
              <a:rPr lang="en-RS" dirty="0"/>
              <a:t>Contraindications</a:t>
            </a:r>
          </a:p>
        </p:txBody>
      </p:sp>
      <p:sp>
        <p:nvSpPr>
          <p:cNvPr id="3" name="Content Placeholder 2">
            <a:extLst>
              <a:ext uri="{FF2B5EF4-FFF2-40B4-BE49-F238E27FC236}">
                <a16:creationId xmlns:a16="http://schemas.microsoft.com/office/drawing/2014/main" id="{2B8C8331-240F-23C2-BF9E-77818F940B8C}"/>
              </a:ext>
            </a:extLst>
          </p:cNvPr>
          <p:cNvSpPr>
            <a:spLocks noGrp="1"/>
          </p:cNvSpPr>
          <p:nvPr>
            <p:ph idx="1"/>
          </p:nvPr>
        </p:nvSpPr>
        <p:spPr/>
        <p:txBody>
          <a:bodyPr/>
          <a:lstStyle/>
          <a:p>
            <a:r>
              <a:rPr lang="en-GB" dirty="0"/>
              <a:t>Fluconazole must not be used in patients with known hypersensitivity to fluconazole, other azole derivatives or any of the excipients</a:t>
            </a:r>
          </a:p>
          <a:p>
            <a:r>
              <a:rPr lang="en-GB" dirty="0"/>
              <a:t>Concomitant administration of terfenadine is contraindicated in patients receiving fluconazole in repeated doses of 400 mg daily or higher.</a:t>
            </a:r>
          </a:p>
          <a:p>
            <a:r>
              <a:rPr lang="en-GB" dirty="0"/>
              <a:t>Concomitant administration of other drugs known to prolong the QT interval and metabolized by cytochrome P450 (CYP)3A4, such as </a:t>
            </a:r>
            <a:r>
              <a:rPr lang="en-GB" dirty="0" err="1"/>
              <a:t>cisapride</a:t>
            </a:r>
            <a:r>
              <a:rPr lang="en-GB" dirty="0"/>
              <a:t>, </a:t>
            </a:r>
            <a:r>
              <a:rPr lang="en-GB" dirty="0" err="1"/>
              <a:t>astemizole</a:t>
            </a:r>
            <a:r>
              <a:rPr lang="en-GB" dirty="0"/>
              <a:t>, pimozide, quinidine, and erythromycin, is contraindicated in patients receiving fluconazole.</a:t>
            </a:r>
            <a:endParaRPr lang="en-RS" dirty="0"/>
          </a:p>
        </p:txBody>
      </p:sp>
    </p:spTree>
    <p:extLst>
      <p:ext uri="{BB962C8B-B14F-4D97-AF65-F5344CB8AC3E}">
        <p14:creationId xmlns:p14="http://schemas.microsoft.com/office/powerpoint/2010/main" val="510452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DC0BD-E365-6CC5-EC5C-471B5B619655}"/>
              </a:ext>
            </a:extLst>
          </p:cNvPr>
          <p:cNvSpPr>
            <a:spLocks noGrp="1"/>
          </p:cNvSpPr>
          <p:nvPr>
            <p:ph type="title"/>
          </p:nvPr>
        </p:nvSpPr>
        <p:spPr/>
        <p:txBody>
          <a:bodyPr/>
          <a:lstStyle/>
          <a:p>
            <a:r>
              <a:rPr lang="en-GB" dirty="0"/>
              <a:t>Simultaneous contraindicated administration</a:t>
            </a:r>
            <a:endParaRPr lang="en-RS" dirty="0"/>
          </a:p>
        </p:txBody>
      </p:sp>
      <p:sp>
        <p:nvSpPr>
          <p:cNvPr id="3" name="Content Placeholder 2">
            <a:extLst>
              <a:ext uri="{FF2B5EF4-FFF2-40B4-BE49-F238E27FC236}">
                <a16:creationId xmlns:a16="http://schemas.microsoft.com/office/drawing/2014/main" id="{199070B7-ADED-954C-4F6A-50D18167CBFA}"/>
              </a:ext>
            </a:extLst>
          </p:cNvPr>
          <p:cNvSpPr>
            <a:spLocks noGrp="1"/>
          </p:cNvSpPr>
          <p:nvPr>
            <p:ph idx="1"/>
          </p:nvPr>
        </p:nvSpPr>
        <p:spPr/>
        <p:txBody>
          <a:bodyPr/>
          <a:lstStyle/>
          <a:p>
            <a:r>
              <a:rPr lang="en-GB" dirty="0" err="1"/>
              <a:t>Cisapride</a:t>
            </a:r>
            <a:endParaRPr lang="en-GB" dirty="0"/>
          </a:p>
          <a:p>
            <a:r>
              <a:rPr lang="en-GB" dirty="0"/>
              <a:t>Terfenadine</a:t>
            </a:r>
          </a:p>
          <a:p>
            <a:r>
              <a:rPr lang="en-GB" dirty="0" err="1"/>
              <a:t>Astemizole</a:t>
            </a:r>
            <a:endParaRPr lang="en-GB" dirty="0"/>
          </a:p>
          <a:p>
            <a:r>
              <a:rPr lang="en-GB" dirty="0"/>
              <a:t>Pimozide</a:t>
            </a:r>
          </a:p>
          <a:p>
            <a:r>
              <a:rPr lang="en-GB" dirty="0"/>
              <a:t>Quinidine</a:t>
            </a:r>
          </a:p>
          <a:p>
            <a:r>
              <a:rPr lang="en-GB" dirty="0"/>
              <a:t>Erythromycin</a:t>
            </a:r>
            <a:endParaRPr lang="en-RS" dirty="0"/>
          </a:p>
        </p:txBody>
      </p:sp>
    </p:spTree>
    <p:extLst>
      <p:ext uri="{BB962C8B-B14F-4D97-AF65-F5344CB8AC3E}">
        <p14:creationId xmlns:p14="http://schemas.microsoft.com/office/powerpoint/2010/main" val="3872057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308C2-E4D1-6F0F-A22D-C4909C5F5A65}"/>
              </a:ext>
            </a:extLst>
          </p:cNvPr>
          <p:cNvSpPr>
            <a:spLocks noGrp="1"/>
          </p:cNvSpPr>
          <p:nvPr>
            <p:ph type="title"/>
          </p:nvPr>
        </p:nvSpPr>
        <p:spPr/>
        <p:txBody>
          <a:bodyPr/>
          <a:lstStyle/>
          <a:p>
            <a:endParaRPr lang="en-RS"/>
          </a:p>
        </p:txBody>
      </p:sp>
      <p:sp>
        <p:nvSpPr>
          <p:cNvPr id="3" name="Content Placeholder 2">
            <a:extLst>
              <a:ext uri="{FF2B5EF4-FFF2-40B4-BE49-F238E27FC236}">
                <a16:creationId xmlns:a16="http://schemas.microsoft.com/office/drawing/2014/main" id="{DC088BAE-39ED-5377-94CB-47961DA5A785}"/>
              </a:ext>
            </a:extLst>
          </p:cNvPr>
          <p:cNvSpPr>
            <a:spLocks noGrp="1"/>
          </p:cNvSpPr>
          <p:nvPr>
            <p:ph idx="1"/>
          </p:nvPr>
        </p:nvSpPr>
        <p:spPr/>
        <p:txBody>
          <a:bodyPr/>
          <a:lstStyle/>
          <a:p>
            <a:r>
              <a:rPr lang="en-GB" u="sng" dirty="0"/>
              <a:t>Simultaneous administration of drugs that is not recommended</a:t>
            </a:r>
          </a:p>
          <a:p>
            <a:r>
              <a:rPr lang="en-GB" dirty="0"/>
              <a:t>Halofantrine</a:t>
            </a:r>
          </a:p>
          <a:p>
            <a:endParaRPr lang="en-GB" u="sng" dirty="0"/>
          </a:p>
          <a:p>
            <a:r>
              <a:rPr lang="en-GB" u="sng" dirty="0"/>
              <a:t>Administration of drugs requiring caution</a:t>
            </a:r>
          </a:p>
          <a:p>
            <a:r>
              <a:rPr lang="en-GB" dirty="0"/>
              <a:t>Amiodarone</a:t>
            </a:r>
            <a:endParaRPr lang="en-RS" dirty="0"/>
          </a:p>
        </p:txBody>
      </p:sp>
    </p:spTree>
    <p:extLst>
      <p:ext uri="{BB962C8B-B14F-4D97-AF65-F5344CB8AC3E}">
        <p14:creationId xmlns:p14="http://schemas.microsoft.com/office/powerpoint/2010/main" val="3943492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B69FF-2A80-6808-FF52-1275EB4E1089}"/>
              </a:ext>
            </a:extLst>
          </p:cNvPr>
          <p:cNvSpPr>
            <a:spLocks noGrp="1"/>
          </p:cNvSpPr>
          <p:nvPr>
            <p:ph type="title"/>
          </p:nvPr>
        </p:nvSpPr>
        <p:spPr/>
        <p:txBody>
          <a:bodyPr/>
          <a:lstStyle/>
          <a:p>
            <a:r>
              <a:rPr lang="en-GB" dirty="0"/>
              <a:t>Pregnancy and breastfeeding</a:t>
            </a:r>
            <a:endParaRPr lang="en-RS" dirty="0"/>
          </a:p>
        </p:txBody>
      </p:sp>
      <p:sp>
        <p:nvSpPr>
          <p:cNvPr id="3" name="Content Placeholder 2">
            <a:extLst>
              <a:ext uri="{FF2B5EF4-FFF2-40B4-BE49-F238E27FC236}">
                <a16:creationId xmlns:a16="http://schemas.microsoft.com/office/drawing/2014/main" id="{0649B593-4D4E-5D2F-1B21-3AEDF838B2AA}"/>
              </a:ext>
            </a:extLst>
          </p:cNvPr>
          <p:cNvSpPr>
            <a:spLocks noGrp="1"/>
          </p:cNvSpPr>
          <p:nvPr>
            <p:ph idx="1"/>
          </p:nvPr>
        </p:nvSpPr>
        <p:spPr/>
        <p:txBody>
          <a:bodyPr/>
          <a:lstStyle/>
          <a:p>
            <a:r>
              <a:rPr lang="en-GB" dirty="0"/>
              <a:t>Fluconazole in large doses and/or prolonged therapeutic regimens must not be used during pregnancy, except in the case of potentially life-threatening infections.</a:t>
            </a:r>
          </a:p>
          <a:p>
            <a:r>
              <a:rPr lang="en-GB" dirty="0"/>
              <a:t>Breastfeeding can be continued after administration of a single dose of 150 mg of fluconazole. Breastfeeding is not recommended after repeated administration or after high-dose fluconazole.</a:t>
            </a:r>
            <a:endParaRPr lang="en-RS" dirty="0"/>
          </a:p>
        </p:txBody>
      </p:sp>
    </p:spTree>
    <p:extLst>
      <p:ext uri="{BB962C8B-B14F-4D97-AF65-F5344CB8AC3E}">
        <p14:creationId xmlns:p14="http://schemas.microsoft.com/office/powerpoint/2010/main" val="26598559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B2D34-06E8-86F0-0020-2D6526614A0E}"/>
              </a:ext>
            </a:extLst>
          </p:cNvPr>
          <p:cNvSpPr>
            <a:spLocks noGrp="1"/>
          </p:cNvSpPr>
          <p:nvPr>
            <p:ph type="title"/>
          </p:nvPr>
        </p:nvSpPr>
        <p:spPr/>
        <p:txBody>
          <a:bodyPr/>
          <a:lstStyle/>
          <a:p>
            <a:r>
              <a:rPr lang="en-GB" dirty="0"/>
              <a:t>Amphotericin B, 50 mg, powder for concentrate for dispersion for infusion</a:t>
            </a:r>
            <a:endParaRPr lang="en-RS" dirty="0"/>
          </a:p>
        </p:txBody>
      </p:sp>
      <p:sp>
        <p:nvSpPr>
          <p:cNvPr id="3" name="Content Placeholder 2">
            <a:extLst>
              <a:ext uri="{FF2B5EF4-FFF2-40B4-BE49-F238E27FC236}">
                <a16:creationId xmlns:a16="http://schemas.microsoft.com/office/drawing/2014/main" id="{EE9A9A5E-DEF5-9FE7-4FA1-ED25C39EFE44}"/>
              </a:ext>
            </a:extLst>
          </p:cNvPr>
          <p:cNvSpPr>
            <a:spLocks noGrp="1"/>
          </p:cNvSpPr>
          <p:nvPr>
            <p:ph idx="1"/>
          </p:nvPr>
        </p:nvSpPr>
        <p:spPr/>
        <p:txBody>
          <a:bodyPr>
            <a:normAutofit fontScale="92500"/>
          </a:bodyPr>
          <a:lstStyle/>
          <a:p>
            <a:r>
              <a:rPr lang="en-GB" dirty="0"/>
              <a:t>Therapeutic indications</a:t>
            </a:r>
          </a:p>
          <a:p>
            <a:r>
              <a:rPr lang="en-GB" u="sng" dirty="0"/>
              <a:t>Indicated in the therapy of adults and children aged one month to 18 years:</a:t>
            </a:r>
          </a:p>
          <a:p>
            <a:pPr lvl="1"/>
            <a:r>
              <a:rPr lang="en-GB" dirty="0"/>
              <a:t>in systemic mycotic infections, caused by microorganisms sensitive to this drug, such as cryptococcosis, </a:t>
            </a:r>
            <a:r>
              <a:rPr lang="en-GB" b="1" dirty="0"/>
              <a:t>disseminated candidiasis</a:t>
            </a:r>
            <a:r>
              <a:rPr lang="en-GB" dirty="0"/>
              <a:t>, coccidioidomycosis, aspergillosis, histoplasmosis, </a:t>
            </a:r>
            <a:r>
              <a:rPr lang="en-GB" dirty="0" err="1"/>
              <a:t>mucormycosis</a:t>
            </a:r>
            <a:endParaRPr lang="en-GB" dirty="0"/>
          </a:p>
          <a:p>
            <a:pPr lvl="1"/>
            <a:r>
              <a:rPr lang="en-GB" dirty="0"/>
              <a:t>in the treatment of fever of unknown origin in patients with neutropenia. In this context, fever of unknown origin is defined as persistent fever, unresponsive to antibiotic therapy for at least 96 hours;</a:t>
            </a:r>
          </a:p>
          <a:p>
            <a:pPr lvl="1"/>
            <a:r>
              <a:rPr lang="en-GB" dirty="0"/>
              <a:t>as primary therapy for visceral leishmaniasis in immunocompetent patients including both adult and </a:t>
            </a:r>
            <a:r>
              <a:rPr lang="en-GB" dirty="0" err="1"/>
              <a:t>pediatric</a:t>
            </a:r>
            <a:r>
              <a:rPr lang="en-GB" dirty="0"/>
              <a:t> patients.</a:t>
            </a:r>
          </a:p>
          <a:p>
            <a:pPr lvl="1"/>
            <a:r>
              <a:rPr lang="en-GB" dirty="0"/>
              <a:t>indicated in immunocompromised patients (</a:t>
            </a:r>
            <a:r>
              <a:rPr lang="en-GB" dirty="0" err="1"/>
              <a:t>eg</a:t>
            </a:r>
            <a:r>
              <a:rPr lang="en-GB" dirty="0"/>
              <a:t> HIV positive) as primary therapy for visceral leishmaniasis.</a:t>
            </a:r>
            <a:endParaRPr lang="en-RS" dirty="0"/>
          </a:p>
        </p:txBody>
      </p:sp>
    </p:spTree>
    <p:extLst>
      <p:ext uri="{BB962C8B-B14F-4D97-AF65-F5344CB8AC3E}">
        <p14:creationId xmlns:p14="http://schemas.microsoft.com/office/powerpoint/2010/main" val="29575076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EB7A1-8083-9795-A537-88BD1EDA888F}"/>
              </a:ext>
            </a:extLst>
          </p:cNvPr>
          <p:cNvSpPr>
            <a:spLocks noGrp="1"/>
          </p:cNvSpPr>
          <p:nvPr>
            <p:ph type="title"/>
          </p:nvPr>
        </p:nvSpPr>
        <p:spPr/>
        <p:txBody>
          <a:bodyPr/>
          <a:lstStyle/>
          <a:p>
            <a:r>
              <a:rPr lang="en-RS" dirty="0"/>
              <a:t>Dose and admnistration</a:t>
            </a:r>
          </a:p>
        </p:txBody>
      </p:sp>
      <p:sp>
        <p:nvSpPr>
          <p:cNvPr id="3" name="Content Placeholder 2">
            <a:extLst>
              <a:ext uri="{FF2B5EF4-FFF2-40B4-BE49-F238E27FC236}">
                <a16:creationId xmlns:a16="http://schemas.microsoft.com/office/drawing/2014/main" id="{46B2D5EA-9F07-990C-6284-083330CD93CE}"/>
              </a:ext>
            </a:extLst>
          </p:cNvPr>
          <p:cNvSpPr>
            <a:spLocks noGrp="1"/>
          </p:cNvSpPr>
          <p:nvPr>
            <p:ph idx="1"/>
          </p:nvPr>
        </p:nvSpPr>
        <p:spPr/>
        <p:txBody>
          <a:bodyPr/>
          <a:lstStyle/>
          <a:p>
            <a:r>
              <a:rPr lang="en-GB" dirty="0"/>
              <a:t>Adult patients</a:t>
            </a:r>
          </a:p>
          <a:p>
            <a:r>
              <a:rPr lang="en-GB" dirty="0"/>
              <a:t>For the treatment of systemic mycotic infections, therapy is usually carried out in the form of a daily dose of 1.0 mg/kg of body weight and gradually increased to 3.0 mg/kg if necessary. A total dose of 1.0 to 3.0 g of amphotericin B over 3 to 4 weeks is usual.</a:t>
            </a:r>
            <a:endParaRPr lang="en-RS" dirty="0"/>
          </a:p>
        </p:txBody>
      </p:sp>
    </p:spTree>
    <p:extLst>
      <p:ext uri="{BB962C8B-B14F-4D97-AF65-F5344CB8AC3E}">
        <p14:creationId xmlns:p14="http://schemas.microsoft.com/office/powerpoint/2010/main" val="1090527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8B2A6-FE50-F227-2FCB-E0B7CC7C7B3C}"/>
              </a:ext>
            </a:extLst>
          </p:cNvPr>
          <p:cNvSpPr>
            <a:spLocks noGrp="1"/>
          </p:cNvSpPr>
          <p:nvPr>
            <p:ph type="title"/>
          </p:nvPr>
        </p:nvSpPr>
        <p:spPr/>
        <p:txBody>
          <a:bodyPr/>
          <a:lstStyle/>
          <a:p>
            <a:r>
              <a:rPr lang="en-GB" dirty="0" err="1"/>
              <a:t>Dactanol</a:t>
            </a:r>
            <a:r>
              <a:rPr lang="en-GB" dirty="0"/>
              <a:t>, 2%, cream - miconazole</a:t>
            </a:r>
            <a:endParaRPr lang="en-RS" dirty="0"/>
          </a:p>
        </p:txBody>
      </p:sp>
      <p:sp>
        <p:nvSpPr>
          <p:cNvPr id="3" name="Content Placeholder 2">
            <a:extLst>
              <a:ext uri="{FF2B5EF4-FFF2-40B4-BE49-F238E27FC236}">
                <a16:creationId xmlns:a16="http://schemas.microsoft.com/office/drawing/2014/main" id="{EF5033AE-6903-3062-8CBE-C1639CBCA80F}"/>
              </a:ext>
            </a:extLst>
          </p:cNvPr>
          <p:cNvSpPr>
            <a:spLocks noGrp="1"/>
          </p:cNvSpPr>
          <p:nvPr>
            <p:ph idx="1"/>
          </p:nvPr>
        </p:nvSpPr>
        <p:spPr/>
        <p:txBody>
          <a:bodyPr/>
          <a:lstStyle/>
          <a:p>
            <a:r>
              <a:rPr lang="en-GB" dirty="0"/>
              <a:t>Indications</a:t>
            </a:r>
          </a:p>
          <a:p>
            <a:r>
              <a:rPr lang="en-GB" dirty="0"/>
              <a:t>Oral therapy of fungal infections of the oropharynx and gastrointestinal tract.</a:t>
            </a:r>
          </a:p>
          <a:p>
            <a:r>
              <a:rPr lang="en-GB" dirty="0" err="1"/>
              <a:t>Dactanol</a:t>
            </a:r>
            <a:r>
              <a:rPr lang="en-GB" dirty="0"/>
              <a:t>, oral gel is used in adults, children and infants older than 4 months.</a:t>
            </a:r>
            <a:endParaRPr lang="en-RS" dirty="0"/>
          </a:p>
        </p:txBody>
      </p:sp>
    </p:spTree>
    <p:extLst>
      <p:ext uri="{BB962C8B-B14F-4D97-AF65-F5344CB8AC3E}">
        <p14:creationId xmlns:p14="http://schemas.microsoft.com/office/powerpoint/2010/main" val="34832400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98310-749C-F2DB-2CEA-ECA7101FF01B}"/>
              </a:ext>
            </a:extLst>
          </p:cNvPr>
          <p:cNvSpPr>
            <a:spLocks noGrp="1"/>
          </p:cNvSpPr>
          <p:nvPr>
            <p:ph type="title"/>
          </p:nvPr>
        </p:nvSpPr>
        <p:spPr/>
        <p:txBody>
          <a:bodyPr/>
          <a:lstStyle/>
          <a:p>
            <a:endParaRPr lang="en-RS"/>
          </a:p>
        </p:txBody>
      </p:sp>
      <p:sp>
        <p:nvSpPr>
          <p:cNvPr id="3" name="Content Placeholder 2">
            <a:extLst>
              <a:ext uri="{FF2B5EF4-FFF2-40B4-BE49-F238E27FC236}">
                <a16:creationId xmlns:a16="http://schemas.microsoft.com/office/drawing/2014/main" id="{C6D2DDAE-0F63-EC06-10D4-FCEC74AAC2E0}"/>
              </a:ext>
            </a:extLst>
          </p:cNvPr>
          <p:cNvSpPr>
            <a:spLocks noGrp="1"/>
          </p:cNvSpPr>
          <p:nvPr>
            <p:ph idx="1"/>
          </p:nvPr>
        </p:nvSpPr>
        <p:spPr/>
        <p:txBody>
          <a:bodyPr/>
          <a:lstStyle/>
          <a:p>
            <a:r>
              <a:rPr lang="en-RS" u="sng" dirty="0"/>
              <a:t>Pediatric population</a:t>
            </a:r>
          </a:p>
          <a:p>
            <a:pPr lvl="1"/>
            <a:r>
              <a:rPr lang="en-GB" dirty="0"/>
              <a:t>Systemic fungal infections are successfully treated with this drug in </a:t>
            </a:r>
            <a:r>
              <a:rPr lang="en-GB" dirty="0" err="1"/>
              <a:t>pediatric</a:t>
            </a:r>
            <a:r>
              <a:rPr lang="en-GB" dirty="0"/>
              <a:t> patients, with no reports of unusual adverse events.</a:t>
            </a:r>
          </a:p>
          <a:p>
            <a:pPr lvl="1"/>
            <a:r>
              <a:rPr lang="en-GB" dirty="0"/>
              <a:t>The drug was tested in </a:t>
            </a:r>
            <a:r>
              <a:rPr lang="en-GB" dirty="0" err="1"/>
              <a:t>pediatric</a:t>
            </a:r>
            <a:r>
              <a:rPr lang="en-GB" dirty="0"/>
              <a:t> patients aged one month to 18 years.</a:t>
            </a:r>
          </a:p>
          <a:p>
            <a:pPr lvl="1"/>
            <a:r>
              <a:rPr lang="en-GB" dirty="0"/>
              <a:t>The dosage is calculated in relation to a kilogram of body weight, as in adult patients.</a:t>
            </a:r>
          </a:p>
          <a:p>
            <a:pPr lvl="1"/>
            <a:r>
              <a:rPr lang="en-GB" dirty="0"/>
              <a:t>Safety and efficacy have not been established in children under one month of age (</a:t>
            </a:r>
            <a:r>
              <a:rPr lang="en-GB" dirty="0" err="1"/>
              <a:t>newborns</a:t>
            </a:r>
            <a:r>
              <a:rPr lang="en-GB" dirty="0"/>
              <a:t>).</a:t>
            </a:r>
            <a:endParaRPr lang="en-RS" dirty="0"/>
          </a:p>
        </p:txBody>
      </p:sp>
    </p:spTree>
    <p:extLst>
      <p:ext uri="{BB962C8B-B14F-4D97-AF65-F5344CB8AC3E}">
        <p14:creationId xmlns:p14="http://schemas.microsoft.com/office/powerpoint/2010/main" val="1273336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BAE28D-0085-73C3-3B13-41897EDB9A28}"/>
              </a:ext>
            </a:extLst>
          </p:cNvPr>
          <p:cNvSpPr>
            <a:spLocks noGrp="1"/>
          </p:cNvSpPr>
          <p:nvPr>
            <p:ph idx="1"/>
          </p:nvPr>
        </p:nvSpPr>
        <p:spPr>
          <a:xfrm>
            <a:off x="838200" y="869795"/>
            <a:ext cx="10515600" cy="5307168"/>
          </a:xfrm>
        </p:spPr>
        <p:txBody>
          <a:bodyPr>
            <a:normAutofit/>
          </a:bodyPr>
          <a:lstStyle/>
          <a:p>
            <a:r>
              <a:rPr lang="en-GB" dirty="0"/>
              <a:t>Older population</a:t>
            </a:r>
          </a:p>
          <a:p>
            <a:pPr lvl="1"/>
            <a:r>
              <a:rPr lang="en-GB" dirty="0"/>
              <a:t>No changes in dose or frequency of administration are required.</a:t>
            </a:r>
          </a:p>
          <a:p>
            <a:r>
              <a:rPr lang="en-GB" dirty="0"/>
              <a:t>Kidney damage</a:t>
            </a:r>
          </a:p>
          <a:p>
            <a:pPr lvl="1"/>
            <a:r>
              <a:rPr lang="en-GB" dirty="0"/>
              <a:t>The drug was used in clinical trials in patients with impaired renal function confirmed before the start of therapy in doses of 1-5 mg/kg/day, and adjustment of the dose or frequency of administration was not necessary.</a:t>
            </a:r>
          </a:p>
          <a:p>
            <a:r>
              <a:rPr lang="en-GB" dirty="0"/>
              <a:t>Liver damage</a:t>
            </a:r>
          </a:p>
          <a:p>
            <a:pPr lvl="1"/>
            <a:r>
              <a:rPr lang="en-GB" dirty="0"/>
              <a:t>There are no data available to determine a recommended dose for patients with impaired liver function.</a:t>
            </a:r>
            <a:endParaRPr lang="en-RS" dirty="0"/>
          </a:p>
        </p:txBody>
      </p:sp>
    </p:spTree>
    <p:extLst>
      <p:ext uri="{BB962C8B-B14F-4D97-AF65-F5344CB8AC3E}">
        <p14:creationId xmlns:p14="http://schemas.microsoft.com/office/powerpoint/2010/main" val="1801650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F757F-5D99-C5A0-95EE-A52E26BFCB6D}"/>
              </a:ext>
            </a:extLst>
          </p:cNvPr>
          <p:cNvSpPr>
            <a:spLocks noGrp="1"/>
          </p:cNvSpPr>
          <p:nvPr>
            <p:ph type="title"/>
          </p:nvPr>
        </p:nvSpPr>
        <p:spPr/>
        <p:txBody>
          <a:bodyPr/>
          <a:lstStyle/>
          <a:p>
            <a:r>
              <a:rPr lang="en-RS" dirty="0"/>
              <a:t>Contraindications</a:t>
            </a:r>
          </a:p>
        </p:txBody>
      </p:sp>
      <p:sp>
        <p:nvSpPr>
          <p:cNvPr id="3" name="Content Placeholder 2">
            <a:extLst>
              <a:ext uri="{FF2B5EF4-FFF2-40B4-BE49-F238E27FC236}">
                <a16:creationId xmlns:a16="http://schemas.microsoft.com/office/drawing/2014/main" id="{2AA40B97-CB70-7D2C-4690-151FC91BAA63}"/>
              </a:ext>
            </a:extLst>
          </p:cNvPr>
          <p:cNvSpPr>
            <a:spLocks noGrp="1"/>
          </p:cNvSpPr>
          <p:nvPr>
            <p:ph idx="1"/>
          </p:nvPr>
        </p:nvSpPr>
        <p:spPr/>
        <p:txBody>
          <a:bodyPr/>
          <a:lstStyle/>
          <a:p>
            <a:r>
              <a:rPr lang="en-GB" dirty="0"/>
              <a:t>Hypersensitivity to the active substance</a:t>
            </a:r>
            <a:endParaRPr lang="en-RS" dirty="0"/>
          </a:p>
        </p:txBody>
      </p:sp>
    </p:spTree>
    <p:extLst>
      <p:ext uri="{BB962C8B-B14F-4D97-AF65-F5344CB8AC3E}">
        <p14:creationId xmlns:p14="http://schemas.microsoft.com/office/powerpoint/2010/main" val="2309766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EC972-8F5C-3170-D2E4-E81EA052A9D5}"/>
              </a:ext>
            </a:extLst>
          </p:cNvPr>
          <p:cNvSpPr>
            <a:spLocks noGrp="1"/>
          </p:cNvSpPr>
          <p:nvPr>
            <p:ph type="title"/>
          </p:nvPr>
        </p:nvSpPr>
        <p:spPr/>
        <p:txBody>
          <a:bodyPr/>
          <a:lstStyle/>
          <a:p>
            <a:endParaRPr lang="en-RS"/>
          </a:p>
        </p:txBody>
      </p:sp>
      <p:sp>
        <p:nvSpPr>
          <p:cNvPr id="3" name="Content Placeholder 2">
            <a:extLst>
              <a:ext uri="{FF2B5EF4-FFF2-40B4-BE49-F238E27FC236}">
                <a16:creationId xmlns:a16="http://schemas.microsoft.com/office/drawing/2014/main" id="{025DA1AA-082A-EA66-D267-BCC7E210B841}"/>
              </a:ext>
            </a:extLst>
          </p:cNvPr>
          <p:cNvSpPr>
            <a:spLocks noGrp="1"/>
          </p:cNvSpPr>
          <p:nvPr>
            <p:ph idx="1"/>
          </p:nvPr>
        </p:nvSpPr>
        <p:spPr/>
        <p:txBody>
          <a:bodyPr/>
          <a:lstStyle/>
          <a:p>
            <a:r>
              <a:rPr lang="en-GB" dirty="0" err="1"/>
              <a:t>AmBisome</a:t>
            </a:r>
            <a:r>
              <a:rPr lang="en-GB" dirty="0"/>
              <a:t>®, 50 mg, powder for concentrate for dispersion for infusion</a:t>
            </a:r>
          </a:p>
          <a:p>
            <a:r>
              <a:rPr lang="en-GB" dirty="0"/>
              <a:t>The medicine contains approximately 900 mg of sucrose (sugar) in each bottle - caution for diabetics</a:t>
            </a:r>
          </a:p>
          <a:p>
            <a:r>
              <a:rPr lang="en-GB" dirty="0"/>
              <a:t>The medicine contains 7 mg of sodium per vial. In case the sodium content exceeds 23 mg per dose, special caution is advised when using in patients on a sodium-restricted diet.</a:t>
            </a:r>
            <a:endParaRPr lang="en-RS" dirty="0"/>
          </a:p>
        </p:txBody>
      </p:sp>
    </p:spTree>
    <p:extLst>
      <p:ext uri="{BB962C8B-B14F-4D97-AF65-F5344CB8AC3E}">
        <p14:creationId xmlns:p14="http://schemas.microsoft.com/office/powerpoint/2010/main" val="4746320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B0E42-6A34-0FD1-3A86-2C0F3A01BE32}"/>
              </a:ext>
            </a:extLst>
          </p:cNvPr>
          <p:cNvSpPr>
            <a:spLocks noGrp="1"/>
          </p:cNvSpPr>
          <p:nvPr>
            <p:ph type="title"/>
          </p:nvPr>
        </p:nvSpPr>
        <p:spPr/>
        <p:txBody>
          <a:bodyPr/>
          <a:lstStyle/>
          <a:p>
            <a:r>
              <a:rPr lang="en-GB" dirty="0"/>
              <a:t>Pregnancy and breastfeeding</a:t>
            </a:r>
            <a:endParaRPr lang="en-RS" dirty="0"/>
          </a:p>
        </p:txBody>
      </p:sp>
      <p:sp>
        <p:nvSpPr>
          <p:cNvPr id="3" name="Content Placeholder 2">
            <a:extLst>
              <a:ext uri="{FF2B5EF4-FFF2-40B4-BE49-F238E27FC236}">
                <a16:creationId xmlns:a16="http://schemas.microsoft.com/office/drawing/2014/main" id="{26441F01-7F61-6D4F-F130-77E242DBF545}"/>
              </a:ext>
            </a:extLst>
          </p:cNvPr>
          <p:cNvSpPr>
            <a:spLocks noGrp="1"/>
          </p:cNvSpPr>
          <p:nvPr>
            <p:ph idx="1"/>
          </p:nvPr>
        </p:nvSpPr>
        <p:spPr/>
        <p:txBody>
          <a:bodyPr/>
          <a:lstStyle/>
          <a:p>
            <a:r>
              <a:rPr lang="en-GB" dirty="0"/>
              <a:t>The safety of the drug in pregnant women has not been proven</a:t>
            </a:r>
          </a:p>
          <a:p>
            <a:r>
              <a:rPr lang="en-GB" dirty="0"/>
              <a:t>It is not known whether it is excreted in breast milk</a:t>
            </a:r>
            <a:endParaRPr lang="en-RS" dirty="0"/>
          </a:p>
        </p:txBody>
      </p:sp>
    </p:spTree>
    <p:extLst>
      <p:ext uri="{BB962C8B-B14F-4D97-AF65-F5344CB8AC3E}">
        <p14:creationId xmlns:p14="http://schemas.microsoft.com/office/powerpoint/2010/main" val="2129910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08E40-3755-94DA-67B7-CC654C70B448}"/>
              </a:ext>
            </a:extLst>
          </p:cNvPr>
          <p:cNvSpPr>
            <a:spLocks noGrp="1"/>
          </p:cNvSpPr>
          <p:nvPr>
            <p:ph type="title"/>
          </p:nvPr>
        </p:nvSpPr>
        <p:spPr/>
        <p:txBody>
          <a:bodyPr/>
          <a:lstStyle/>
          <a:p>
            <a:r>
              <a:rPr lang="en-GB" dirty="0"/>
              <a:t>ANTYMICOTICS</a:t>
            </a:r>
            <a:endParaRPr lang="en-RS" dirty="0"/>
          </a:p>
        </p:txBody>
      </p:sp>
      <p:sp>
        <p:nvSpPr>
          <p:cNvPr id="3" name="Content Placeholder 2">
            <a:extLst>
              <a:ext uri="{FF2B5EF4-FFF2-40B4-BE49-F238E27FC236}">
                <a16:creationId xmlns:a16="http://schemas.microsoft.com/office/drawing/2014/main" id="{AEB65A88-4FAB-EE2F-9013-9E8A3429D9C7}"/>
              </a:ext>
            </a:extLst>
          </p:cNvPr>
          <p:cNvSpPr>
            <a:spLocks noGrp="1"/>
          </p:cNvSpPr>
          <p:nvPr>
            <p:ph idx="1"/>
          </p:nvPr>
        </p:nvSpPr>
        <p:spPr/>
        <p:txBody>
          <a:bodyPr/>
          <a:lstStyle/>
          <a:p>
            <a:r>
              <a:rPr lang="en-GB" dirty="0"/>
              <a:t>A diverse pharmacological group</a:t>
            </a:r>
          </a:p>
          <a:p>
            <a:pPr lvl="1"/>
            <a:r>
              <a:rPr lang="en-GB" dirty="0"/>
              <a:t>chemical structure</a:t>
            </a:r>
          </a:p>
          <a:p>
            <a:pPr lvl="1"/>
            <a:r>
              <a:rPr lang="en-GB" dirty="0"/>
              <a:t>time of introduction into clinical practice</a:t>
            </a:r>
          </a:p>
          <a:p>
            <a:pPr lvl="1"/>
            <a:r>
              <a:rPr lang="en-GB" dirty="0"/>
              <a:t>mechanism of action</a:t>
            </a:r>
          </a:p>
          <a:p>
            <a:pPr lvl="1"/>
            <a:r>
              <a:rPr lang="en-GB" dirty="0"/>
              <a:t>antifungal spectrum</a:t>
            </a:r>
          </a:p>
          <a:p>
            <a:pPr lvl="1"/>
            <a:r>
              <a:rPr lang="en-GB" dirty="0"/>
              <a:t>method of administration (pharmaceutical form)</a:t>
            </a:r>
          </a:p>
          <a:p>
            <a:pPr lvl="1"/>
            <a:r>
              <a:rPr lang="en-GB" dirty="0"/>
              <a:t>side effects</a:t>
            </a:r>
            <a:endParaRPr lang="en-RS" dirty="0"/>
          </a:p>
        </p:txBody>
      </p:sp>
    </p:spTree>
    <p:extLst>
      <p:ext uri="{BB962C8B-B14F-4D97-AF65-F5344CB8AC3E}">
        <p14:creationId xmlns:p14="http://schemas.microsoft.com/office/powerpoint/2010/main" val="18248750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B467-F62B-BC7F-EF14-88D0D4050673}"/>
              </a:ext>
            </a:extLst>
          </p:cNvPr>
          <p:cNvSpPr>
            <a:spLocks noGrp="1"/>
          </p:cNvSpPr>
          <p:nvPr>
            <p:ph type="title"/>
          </p:nvPr>
        </p:nvSpPr>
        <p:spPr/>
        <p:txBody>
          <a:bodyPr/>
          <a:lstStyle/>
          <a:p>
            <a:r>
              <a:rPr lang="en-GB" dirty="0"/>
              <a:t>ANTYMICOTICS FOR SYSTEMIC APPLICATION</a:t>
            </a:r>
            <a:endParaRPr lang="en-RS" dirty="0"/>
          </a:p>
        </p:txBody>
      </p:sp>
      <p:sp>
        <p:nvSpPr>
          <p:cNvPr id="3" name="Content Placeholder 2">
            <a:extLst>
              <a:ext uri="{FF2B5EF4-FFF2-40B4-BE49-F238E27FC236}">
                <a16:creationId xmlns:a16="http://schemas.microsoft.com/office/drawing/2014/main" id="{71412EBD-3636-9D11-754E-BE84FBBF6073}"/>
              </a:ext>
            </a:extLst>
          </p:cNvPr>
          <p:cNvSpPr>
            <a:spLocks noGrp="1"/>
          </p:cNvSpPr>
          <p:nvPr>
            <p:ph idx="1"/>
          </p:nvPr>
        </p:nvSpPr>
        <p:spPr/>
        <p:txBody>
          <a:bodyPr/>
          <a:lstStyle/>
          <a:p>
            <a:r>
              <a:rPr lang="en-GB" dirty="0"/>
              <a:t>Azoles: </a:t>
            </a:r>
            <a:r>
              <a:rPr lang="en-GB" dirty="0" err="1"/>
              <a:t>imidazoles</a:t>
            </a:r>
            <a:r>
              <a:rPr lang="en-GB" dirty="0"/>
              <a:t> and triazoles (ketoconazole, itraconazole, fluconazole, miconazole, voriconazole)</a:t>
            </a:r>
          </a:p>
          <a:p>
            <a:r>
              <a:rPr lang="en-GB" dirty="0"/>
              <a:t>Polyenes: amphotericin B</a:t>
            </a:r>
          </a:p>
          <a:p>
            <a:r>
              <a:rPr lang="en-GB" dirty="0"/>
              <a:t>Flucytosine</a:t>
            </a:r>
          </a:p>
          <a:p>
            <a:r>
              <a:rPr lang="en-GB" dirty="0"/>
              <a:t>Echinocandins (</a:t>
            </a:r>
            <a:r>
              <a:rPr lang="en-GB" dirty="0" err="1"/>
              <a:t>caspofungin</a:t>
            </a:r>
            <a:r>
              <a:rPr lang="en-GB" dirty="0"/>
              <a:t>, micafungin)</a:t>
            </a:r>
            <a:endParaRPr lang="en-RS" dirty="0"/>
          </a:p>
        </p:txBody>
      </p:sp>
    </p:spTree>
    <p:extLst>
      <p:ext uri="{BB962C8B-B14F-4D97-AF65-F5344CB8AC3E}">
        <p14:creationId xmlns:p14="http://schemas.microsoft.com/office/powerpoint/2010/main" val="1257903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DD9BB-807B-1AA7-3B5A-DDA0F41CDE4F}"/>
              </a:ext>
            </a:extLst>
          </p:cNvPr>
          <p:cNvSpPr>
            <a:spLocks noGrp="1"/>
          </p:cNvSpPr>
          <p:nvPr>
            <p:ph type="title"/>
          </p:nvPr>
        </p:nvSpPr>
        <p:spPr/>
        <p:txBody>
          <a:bodyPr/>
          <a:lstStyle/>
          <a:p>
            <a:r>
              <a:rPr lang="en-GB" dirty="0"/>
              <a:t>Azoles</a:t>
            </a:r>
            <a:endParaRPr lang="en-RS" dirty="0"/>
          </a:p>
        </p:txBody>
      </p:sp>
      <p:sp>
        <p:nvSpPr>
          <p:cNvPr id="3" name="Content Placeholder 2">
            <a:extLst>
              <a:ext uri="{FF2B5EF4-FFF2-40B4-BE49-F238E27FC236}">
                <a16:creationId xmlns:a16="http://schemas.microsoft.com/office/drawing/2014/main" id="{70EECB7B-CD89-98C3-B0F5-47A6AA8F82FC}"/>
              </a:ext>
            </a:extLst>
          </p:cNvPr>
          <p:cNvSpPr>
            <a:spLocks noGrp="1"/>
          </p:cNvSpPr>
          <p:nvPr>
            <p:ph idx="1"/>
          </p:nvPr>
        </p:nvSpPr>
        <p:spPr/>
        <p:txBody>
          <a:bodyPr/>
          <a:lstStyle/>
          <a:p>
            <a:r>
              <a:rPr lang="en-GB" dirty="0" err="1"/>
              <a:t>Imidazoles</a:t>
            </a:r>
            <a:endParaRPr lang="en-GB" dirty="0"/>
          </a:p>
          <a:p>
            <a:pPr lvl="1"/>
            <a:r>
              <a:rPr lang="en-GB" dirty="0"/>
              <a:t>ketoconazole, miconazole, clotrimazole</a:t>
            </a:r>
          </a:p>
          <a:p>
            <a:r>
              <a:rPr lang="en-GB" dirty="0"/>
              <a:t>Triazoles</a:t>
            </a:r>
          </a:p>
          <a:p>
            <a:pPr lvl="1"/>
            <a:r>
              <a:rPr lang="en-GB" dirty="0"/>
              <a:t>itraconazole, fluconazole, voriconazole</a:t>
            </a:r>
          </a:p>
          <a:p>
            <a:pPr lvl="1"/>
            <a:r>
              <a:rPr lang="en-GB" dirty="0"/>
              <a:t>more efficient, less resistance</a:t>
            </a:r>
          </a:p>
          <a:p>
            <a:pPr lvl="1"/>
            <a:r>
              <a:rPr lang="en-GB" dirty="0"/>
              <a:t>better pharmacokinetics and tolerability</a:t>
            </a:r>
            <a:endParaRPr lang="en-RS" dirty="0"/>
          </a:p>
        </p:txBody>
      </p:sp>
    </p:spTree>
    <p:extLst>
      <p:ext uri="{BB962C8B-B14F-4D97-AF65-F5344CB8AC3E}">
        <p14:creationId xmlns:p14="http://schemas.microsoft.com/office/powerpoint/2010/main" val="16178961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26CD8-CF68-0B02-BD77-82DAE272B7E7}"/>
              </a:ext>
            </a:extLst>
          </p:cNvPr>
          <p:cNvSpPr>
            <a:spLocks noGrp="1"/>
          </p:cNvSpPr>
          <p:nvPr>
            <p:ph type="title"/>
          </p:nvPr>
        </p:nvSpPr>
        <p:spPr/>
        <p:txBody>
          <a:bodyPr/>
          <a:lstStyle/>
          <a:p>
            <a:r>
              <a:rPr lang="en-GB" dirty="0"/>
              <a:t>Azoles</a:t>
            </a:r>
            <a:endParaRPr lang="en-RS" dirty="0"/>
          </a:p>
        </p:txBody>
      </p:sp>
      <p:sp>
        <p:nvSpPr>
          <p:cNvPr id="3" name="Content Placeholder 2">
            <a:extLst>
              <a:ext uri="{FF2B5EF4-FFF2-40B4-BE49-F238E27FC236}">
                <a16:creationId xmlns:a16="http://schemas.microsoft.com/office/drawing/2014/main" id="{35D32D10-C6D0-8A14-CD52-BE35FB31A44B}"/>
              </a:ext>
            </a:extLst>
          </p:cNvPr>
          <p:cNvSpPr>
            <a:spLocks noGrp="1"/>
          </p:cNvSpPr>
          <p:nvPr>
            <p:ph idx="1"/>
          </p:nvPr>
        </p:nvSpPr>
        <p:spPr/>
        <p:txBody>
          <a:bodyPr/>
          <a:lstStyle/>
          <a:p>
            <a:r>
              <a:rPr lang="en-GB" dirty="0"/>
              <a:t>They inhibit cytochrome P450 (demethylase) and ergosterol synthesis</a:t>
            </a:r>
          </a:p>
          <a:p>
            <a:pPr lvl="1"/>
            <a:r>
              <a:rPr lang="en-GB" dirty="0"/>
              <a:t>they damage the fungal membrane</a:t>
            </a:r>
          </a:p>
          <a:p>
            <a:pPr lvl="1"/>
            <a:r>
              <a:rPr lang="en-GB" dirty="0"/>
              <a:t>inhibition of ATP-</a:t>
            </a:r>
            <a:r>
              <a:rPr lang="en-GB" dirty="0" err="1"/>
              <a:t>ase</a:t>
            </a:r>
            <a:endParaRPr lang="en-GB" dirty="0"/>
          </a:p>
          <a:p>
            <a:pPr lvl="1"/>
            <a:r>
              <a:rPr lang="en-GB" dirty="0"/>
              <a:t>drug interactions</a:t>
            </a:r>
          </a:p>
          <a:p>
            <a:r>
              <a:rPr lang="en-GB" dirty="0"/>
              <a:t>Wide spectrum of antifungal activity</a:t>
            </a:r>
          </a:p>
          <a:p>
            <a:r>
              <a:rPr lang="en-GB" dirty="0"/>
              <a:t>Effective in local and systemic application</a:t>
            </a:r>
            <a:endParaRPr lang="en-RS" dirty="0"/>
          </a:p>
        </p:txBody>
      </p:sp>
    </p:spTree>
    <p:extLst>
      <p:ext uri="{BB962C8B-B14F-4D97-AF65-F5344CB8AC3E}">
        <p14:creationId xmlns:p14="http://schemas.microsoft.com/office/powerpoint/2010/main" val="3166850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A9BDF-6B0D-C18C-2C73-33B2ADCCB377}"/>
              </a:ext>
            </a:extLst>
          </p:cNvPr>
          <p:cNvSpPr>
            <a:spLocks noGrp="1"/>
          </p:cNvSpPr>
          <p:nvPr>
            <p:ph type="title"/>
          </p:nvPr>
        </p:nvSpPr>
        <p:spPr/>
        <p:txBody>
          <a:bodyPr/>
          <a:lstStyle/>
          <a:p>
            <a:r>
              <a:rPr lang="en-GB" dirty="0"/>
              <a:t>AZOLES - side effects</a:t>
            </a:r>
            <a:endParaRPr lang="en-RS" dirty="0"/>
          </a:p>
        </p:txBody>
      </p:sp>
      <p:sp>
        <p:nvSpPr>
          <p:cNvPr id="3" name="Content Placeholder 2">
            <a:extLst>
              <a:ext uri="{FF2B5EF4-FFF2-40B4-BE49-F238E27FC236}">
                <a16:creationId xmlns:a16="http://schemas.microsoft.com/office/drawing/2014/main" id="{539E5CFD-BD8E-C7D7-6319-92EEB9301D43}"/>
              </a:ext>
            </a:extLst>
          </p:cNvPr>
          <p:cNvSpPr>
            <a:spLocks noGrp="1"/>
          </p:cNvSpPr>
          <p:nvPr>
            <p:ph idx="1"/>
          </p:nvPr>
        </p:nvSpPr>
        <p:spPr/>
        <p:txBody>
          <a:bodyPr/>
          <a:lstStyle/>
          <a:p>
            <a:r>
              <a:rPr lang="en-GB" dirty="0"/>
              <a:t>They are well tolerated, relatively safe</a:t>
            </a:r>
          </a:p>
          <a:p>
            <a:r>
              <a:rPr lang="en-GB" dirty="0"/>
              <a:t>Hepatotoxicity (rare but dangerous)</a:t>
            </a:r>
          </a:p>
          <a:p>
            <a:r>
              <a:rPr lang="en-GB" dirty="0"/>
              <a:t>Inhibition of androgen and cortisol synthesis (more doses)</a:t>
            </a:r>
          </a:p>
          <a:p>
            <a:r>
              <a:rPr lang="en-GB" dirty="0"/>
              <a:t>Arrhythmias (QTc), heart failure (itraconazole)</a:t>
            </a:r>
          </a:p>
          <a:p>
            <a:r>
              <a:rPr lang="en-GB" dirty="0"/>
              <a:t>Reactions of local tolerance</a:t>
            </a:r>
          </a:p>
          <a:p>
            <a:r>
              <a:rPr lang="en-GB" dirty="0"/>
              <a:t>Other effects (specific to the drug)</a:t>
            </a:r>
            <a:endParaRPr lang="en-RS" dirty="0"/>
          </a:p>
        </p:txBody>
      </p:sp>
    </p:spTree>
    <p:extLst>
      <p:ext uri="{BB962C8B-B14F-4D97-AF65-F5344CB8AC3E}">
        <p14:creationId xmlns:p14="http://schemas.microsoft.com/office/powerpoint/2010/main" val="1869273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CAF31-5488-AB93-EEA2-BA56620DB7C4}"/>
              </a:ext>
            </a:extLst>
          </p:cNvPr>
          <p:cNvSpPr>
            <a:spLocks noGrp="1"/>
          </p:cNvSpPr>
          <p:nvPr>
            <p:ph type="title"/>
          </p:nvPr>
        </p:nvSpPr>
        <p:spPr/>
        <p:txBody>
          <a:bodyPr/>
          <a:lstStyle/>
          <a:p>
            <a:r>
              <a:rPr lang="en-GB" dirty="0"/>
              <a:t>Dose and administration</a:t>
            </a:r>
            <a:endParaRPr lang="en-RS" dirty="0"/>
          </a:p>
        </p:txBody>
      </p:sp>
      <p:sp>
        <p:nvSpPr>
          <p:cNvPr id="3" name="Content Placeholder 2">
            <a:extLst>
              <a:ext uri="{FF2B5EF4-FFF2-40B4-BE49-F238E27FC236}">
                <a16:creationId xmlns:a16="http://schemas.microsoft.com/office/drawing/2014/main" id="{772A1608-67B6-E8E1-D304-65BF45B86B03}"/>
              </a:ext>
            </a:extLst>
          </p:cNvPr>
          <p:cNvSpPr>
            <a:spLocks noGrp="1"/>
          </p:cNvSpPr>
          <p:nvPr>
            <p:ph idx="1"/>
          </p:nvPr>
        </p:nvSpPr>
        <p:spPr/>
        <p:txBody>
          <a:bodyPr/>
          <a:lstStyle/>
          <a:p>
            <a:r>
              <a:rPr lang="en-GB" dirty="0"/>
              <a:t>Oral administration</a:t>
            </a:r>
          </a:p>
          <a:p>
            <a:r>
              <a:rPr lang="en-GB" dirty="0"/>
              <a:t>Oropharyngeal candidiasis</a:t>
            </a:r>
          </a:p>
          <a:p>
            <a:r>
              <a:rPr lang="en-GB" dirty="0"/>
              <a:t>Infants and children 4 to 24 months: 1.25 mL (1/4 teaspoon; equivalent to approximately 25 mg) of gel, four times daily, after meals. Each dose should be divided into smaller portions and the gel should be applied to the affected area/s with a clean finger. The gel should not be applied to the back wall of the pharynx due to the risk of possible suffocation. The gel should not be swallowed immediately but kept in the mouth as long as possible.</a:t>
            </a:r>
            <a:endParaRPr lang="en-RS" dirty="0"/>
          </a:p>
        </p:txBody>
      </p:sp>
    </p:spTree>
    <p:extLst>
      <p:ext uri="{BB962C8B-B14F-4D97-AF65-F5344CB8AC3E}">
        <p14:creationId xmlns:p14="http://schemas.microsoft.com/office/powerpoint/2010/main" val="26439587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11AE6-191C-24DF-7F4F-D14DF63FB11C}"/>
              </a:ext>
            </a:extLst>
          </p:cNvPr>
          <p:cNvSpPr>
            <a:spLocks noGrp="1"/>
          </p:cNvSpPr>
          <p:nvPr>
            <p:ph type="title"/>
          </p:nvPr>
        </p:nvSpPr>
        <p:spPr/>
        <p:txBody>
          <a:bodyPr/>
          <a:lstStyle/>
          <a:p>
            <a:r>
              <a:rPr lang="en-GB" dirty="0"/>
              <a:t>CAUTION WITH AZOLE</a:t>
            </a:r>
            <a:endParaRPr lang="en-RS" dirty="0"/>
          </a:p>
        </p:txBody>
      </p:sp>
      <p:sp>
        <p:nvSpPr>
          <p:cNvPr id="3" name="Content Placeholder 2">
            <a:extLst>
              <a:ext uri="{FF2B5EF4-FFF2-40B4-BE49-F238E27FC236}">
                <a16:creationId xmlns:a16="http://schemas.microsoft.com/office/drawing/2014/main" id="{5B2694E0-3584-73A1-2D39-C2D51C67CB73}"/>
              </a:ext>
            </a:extLst>
          </p:cNvPr>
          <p:cNvSpPr>
            <a:spLocks noGrp="1"/>
          </p:cNvSpPr>
          <p:nvPr>
            <p:ph idx="1"/>
          </p:nvPr>
        </p:nvSpPr>
        <p:spPr/>
        <p:txBody>
          <a:bodyPr/>
          <a:lstStyle/>
          <a:p>
            <a:r>
              <a:rPr lang="en-GB" dirty="0"/>
              <a:t>Liver enzyme values (ALT, AST)</a:t>
            </a:r>
          </a:p>
          <a:p>
            <a:pPr lvl="1"/>
            <a:r>
              <a:rPr lang="en-GB" dirty="0"/>
              <a:t>before the start, after 14 days and then monthly</a:t>
            </a:r>
          </a:p>
          <a:p>
            <a:pPr lvl="1"/>
            <a:r>
              <a:rPr lang="en-GB" dirty="0"/>
              <a:t>significant values above 3 times the upper limit of the ref. value</a:t>
            </a:r>
          </a:p>
          <a:p>
            <a:r>
              <a:rPr lang="en-GB" dirty="0"/>
              <a:t>During azole therapy, explain to the patient that he should contact the doctor immediately if:</a:t>
            </a:r>
          </a:p>
          <a:p>
            <a:pPr lvl="1"/>
            <a:r>
              <a:rPr lang="en-GB" dirty="0"/>
              <a:t>nausea, vomiting, malaise, abdominal pain, dark urine</a:t>
            </a:r>
            <a:endParaRPr lang="en-RS" dirty="0"/>
          </a:p>
        </p:txBody>
      </p:sp>
    </p:spTree>
    <p:extLst>
      <p:ext uri="{BB962C8B-B14F-4D97-AF65-F5344CB8AC3E}">
        <p14:creationId xmlns:p14="http://schemas.microsoft.com/office/powerpoint/2010/main" val="2119188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C005C-6BE3-2BDC-FE48-23460699E38D}"/>
              </a:ext>
            </a:extLst>
          </p:cNvPr>
          <p:cNvSpPr>
            <a:spLocks noGrp="1"/>
          </p:cNvSpPr>
          <p:nvPr>
            <p:ph type="title"/>
          </p:nvPr>
        </p:nvSpPr>
        <p:spPr/>
        <p:txBody>
          <a:bodyPr/>
          <a:lstStyle/>
          <a:p>
            <a:r>
              <a:rPr lang="en-GB" dirty="0"/>
              <a:t>AMPHOTERICIN B</a:t>
            </a:r>
            <a:endParaRPr lang="en-RS" dirty="0"/>
          </a:p>
        </p:txBody>
      </p:sp>
      <p:sp>
        <p:nvSpPr>
          <p:cNvPr id="3" name="Content Placeholder 2">
            <a:extLst>
              <a:ext uri="{FF2B5EF4-FFF2-40B4-BE49-F238E27FC236}">
                <a16:creationId xmlns:a16="http://schemas.microsoft.com/office/drawing/2014/main" id="{8CB5B320-E9D5-7272-6107-33E8DF002090}"/>
              </a:ext>
            </a:extLst>
          </p:cNvPr>
          <p:cNvSpPr>
            <a:spLocks noGrp="1"/>
          </p:cNvSpPr>
          <p:nvPr>
            <p:ph idx="1"/>
          </p:nvPr>
        </p:nvSpPr>
        <p:spPr/>
        <p:txBody>
          <a:bodyPr>
            <a:normAutofit fontScale="92500" lnSpcReduction="10000"/>
          </a:bodyPr>
          <a:lstStyle/>
          <a:p>
            <a:r>
              <a:rPr lang="en-GB" dirty="0"/>
              <a:t>A natural substance synthesized by the actinomycete Streptomyces </a:t>
            </a:r>
            <a:r>
              <a:rPr lang="en-GB" dirty="0" err="1"/>
              <a:t>nodosus</a:t>
            </a:r>
            <a:endParaRPr lang="en-GB" dirty="0"/>
          </a:p>
          <a:p>
            <a:r>
              <a:rPr lang="en-GB" dirty="0"/>
              <a:t>It binds to ergosterol - irreversible membrane damage</a:t>
            </a:r>
          </a:p>
          <a:p>
            <a:r>
              <a:rPr lang="en-GB" dirty="0"/>
              <a:t>Broad antimicrobial spectrum (first choice)</a:t>
            </a:r>
          </a:p>
          <a:p>
            <a:r>
              <a:rPr lang="en-GB" dirty="0"/>
              <a:t>Parenteral form with liposomes - designed to reduce toxicity (amphotericin molecules are enclosed in tiny balls of phospholipids - liposomes)</a:t>
            </a:r>
          </a:p>
          <a:p>
            <a:endParaRPr lang="en-GB" dirty="0"/>
          </a:p>
          <a:p>
            <a:r>
              <a:rPr lang="en-GB" dirty="0"/>
              <a:t>High toxicity</a:t>
            </a:r>
          </a:p>
          <a:p>
            <a:r>
              <a:rPr lang="en-GB" dirty="0"/>
              <a:t>initial febrile reaction</a:t>
            </a:r>
          </a:p>
          <a:p>
            <a:r>
              <a:rPr lang="en-GB" dirty="0"/>
              <a:t>nephrotoxicity, myelotoxicity</a:t>
            </a:r>
            <a:endParaRPr lang="en-RS" dirty="0"/>
          </a:p>
        </p:txBody>
      </p:sp>
    </p:spTree>
    <p:extLst>
      <p:ext uri="{BB962C8B-B14F-4D97-AF65-F5344CB8AC3E}">
        <p14:creationId xmlns:p14="http://schemas.microsoft.com/office/powerpoint/2010/main" val="37407832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EA4C0-24BD-2867-AA40-BCF5374F5566}"/>
              </a:ext>
            </a:extLst>
          </p:cNvPr>
          <p:cNvSpPr>
            <a:spLocks noGrp="1"/>
          </p:cNvSpPr>
          <p:nvPr>
            <p:ph type="title"/>
          </p:nvPr>
        </p:nvSpPr>
        <p:spPr/>
        <p:txBody>
          <a:bodyPr/>
          <a:lstStyle/>
          <a:p>
            <a:r>
              <a:rPr lang="en-GB" dirty="0"/>
              <a:t>TERBINAFINE</a:t>
            </a:r>
            <a:endParaRPr lang="en-RS" dirty="0"/>
          </a:p>
        </p:txBody>
      </p:sp>
      <p:sp>
        <p:nvSpPr>
          <p:cNvPr id="3" name="Content Placeholder 2">
            <a:extLst>
              <a:ext uri="{FF2B5EF4-FFF2-40B4-BE49-F238E27FC236}">
                <a16:creationId xmlns:a16="http://schemas.microsoft.com/office/drawing/2014/main" id="{DE562034-1B88-9D17-A57D-DE426A7EBEF2}"/>
              </a:ext>
            </a:extLst>
          </p:cNvPr>
          <p:cNvSpPr>
            <a:spLocks noGrp="1"/>
          </p:cNvSpPr>
          <p:nvPr>
            <p:ph idx="1"/>
          </p:nvPr>
        </p:nvSpPr>
        <p:spPr/>
        <p:txBody>
          <a:bodyPr/>
          <a:lstStyle/>
          <a:p>
            <a:r>
              <a:rPr lang="en-GB" dirty="0"/>
              <a:t>An allylamine derivative</a:t>
            </a:r>
          </a:p>
          <a:p>
            <a:r>
              <a:rPr lang="en-GB" dirty="0"/>
              <a:t>Mechanism of action: Inhibits squalene epoxidase</a:t>
            </a:r>
          </a:p>
          <a:p>
            <a:pPr lvl="1"/>
            <a:r>
              <a:rPr lang="en-GB" dirty="0"/>
              <a:t>accumulation of squalene (toxin)</a:t>
            </a:r>
          </a:p>
          <a:p>
            <a:r>
              <a:rPr lang="en-GB" dirty="0"/>
              <a:t>Indications: Dermato- and onychomycosis (12 weeks)</a:t>
            </a:r>
          </a:p>
          <a:p>
            <a:pPr lvl="1"/>
            <a:r>
              <a:rPr lang="en-GB" dirty="0"/>
              <a:t>It is used orally or topically</a:t>
            </a:r>
          </a:p>
          <a:p>
            <a:r>
              <a:rPr lang="en-GB" dirty="0"/>
              <a:t>Adverse effects: Well tolerated, no CYP interaction</a:t>
            </a:r>
          </a:p>
          <a:p>
            <a:pPr lvl="1"/>
            <a:r>
              <a:rPr lang="en-GB" dirty="0"/>
              <a:t>immune reactions, central effects, blood dyscrasias</a:t>
            </a:r>
            <a:endParaRPr lang="en-RS" dirty="0"/>
          </a:p>
        </p:txBody>
      </p:sp>
    </p:spTree>
    <p:extLst>
      <p:ext uri="{BB962C8B-B14F-4D97-AF65-F5344CB8AC3E}">
        <p14:creationId xmlns:p14="http://schemas.microsoft.com/office/powerpoint/2010/main" val="30086777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DD78C-10DB-2D4F-D744-8A83DA9696A4}"/>
              </a:ext>
            </a:extLst>
          </p:cNvPr>
          <p:cNvSpPr>
            <a:spLocks noGrp="1"/>
          </p:cNvSpPr>
          <p:nvPr>
            <p:ph type="title"/>
          </p:nvPr>
        </p:nvSpPr>
        <p:spPr/>
        <p:txBody>
          <a:bodyPr/>
          <a:lstStyle/>
          <a:p>
            <a:r>
              <a:rPr lang="en-GB" dirty="0"/>
              <a:t>GRISEOFULVIN</a:t>
            </a:r>
            <a:endParaRPr lang="en-RS" dirty="0"/>
          </a:p>
        </p:txBody>
      </p:sp>
      <p:sp>
        <p:nvSpPr>
          <p:cNvPr id="3" name="Content Placeholder 2">
            <a:extLst>
              <a:ext uri="{FF2B5EF4-FFF2-40B4-BE49-F238E27FC236}">
                <a16:creationId xmlns:a16="http://schemas.microsoft.com/office/drawing/2014/main" id="{4DFA2C3A-82C4-693A-EC5A-2F4542336C94}"/>
              </a:ext>
            </a:extLst>
          </p:cNvPr>
          <p:cNvSpPr>
            <a:spLocks noGrp="1"/>
          </p:cNvSpPr>
          <p:nvPr>
            <p:ph idx="1"/>
          </p:nvPr>
        </p:nvSpPr>
        <p:spPr/>
        <p:txBody>
          <a:bodyPr/>
          <a:lstStyle/>
          <a:p>
            <a:r>
              <a:rPr lang="en-GB" dirty="0"/>
              <a:t>It is concentrated in keratinocytes</a:t>
            </a:r>
          </a:p>
          <a:p>
            <a:r>
              <a:rPr lang="en-GB" dirty="0"/>
              <a:t>It damages microtubules and RNA</a:t>
            </a:r>
          </a:p>
          <a:p>
            <a:r>
              <a:rPr lang="en-GB" dirty="0"/>
              <a:t>Sometimes severe side effects:</a:t>
            </a:r>
          </a:p>
          <a:p>
            <a:pPr lvl="1"/>
            <a:r>
              <a:rPr lang="en-GB" dirty="0"/>
              <a:t>liver, CNS, bone marrow</a:t>
            </a:r>
          </a:p>
          <a:p>
            <a:pPr lvl="1"/>
            <a:r>
              <a:rPr lang="en-GB" dirty="0"/>
              <a:t>photosensitizing, teratogenic (6 months), enzyme inducer</a:t>
            </a:r>
          </a:p>
          <a:p>
            <a:r>
              <a:rPr lang="en-GB" dirty="0"/>
              <a:t>Oral: extensive mycoses of hair and nails, skin (1-15 months)</a:t>
            </a:r>
            <a:endParaRPr lang="en-RS" dirty="0"/>
          </a:p>
        </p:txBody>
      </p:sp>
    </p:spTree>
    <p:extLst>
      <p:ext uri="{BB962C8B-B14F-4D97-AF65-F5344CB8AC3E}">
        <p14:creationId xmlns:p14="http://schemas.microsoft.com/office/powerpoint/2010/main" val="2650887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CE142-96EB-A9D9-2E95-2B1A272ABC9D}"/>
              </a:ext>
            </a:extLst>
          </p:cNvPr>
          <p:cNvSpPr>
            <a:spLocks noGrp="1"/>
          </p:cNvSpPr>
          <p:nvPr>
            <p:ph type="title"/>
          </p:nvPr>
        </p:nvSpPr>
        <p:spPr/>
        <p:txBody>
          <a:bodyPr/>
          <a:lstStyle/>
          <a:p>
            <a:r>
              <a:rPr lang="en-GB" dirty="0"/>
              <a:t>LOCAL ANTYMICOTICS</a:t>
            </a:r>
            <a:endParaRPr lang="en-RS" dirty="0"/>
          </a:p>
        </p:txBody>
      </p:sp>
      <p:sp>
        <p:nvSpPr>
          <p:cNvPr id="3" name="Content Placeholder 2">
            <a:extLst>
              <a:ext uri="{FF2B5EF4-FFF2-40B4-BE49-F238E27FC236}">
                <a16:creationId xmlns:a16="http://schemas.microsoft.com/office/drawing/2014/main" id="{4F651E64-829C-E49E-3233-46EA773E7A9B}"/>
              </a:ext>
            </a:extLst>
          </p:cNvPr>
          <p:cNvSpPr>
            <a:spLocks noGrp="1"/>
          </p:cNvSpPr>
          <p:nvPr>
            <p:ph idx="1"/>
          </p:nvPr>
        </p:nvSpPr>
        <p:spPr/>
        <p:txBody>
          <a:bodyPr>
            <a:normAutofit/>
          </a:bodyPr>
          <a:lstStyle/>
          <a:p>
            <a:r>
              <a:rPr lang="en-GB" dirty="0"/>
              <a:t>Azoles (most too toxic systemically)</a:t>
            </a:r>
          </a:p>
          <a:p>
            <a:pPr lvl="1"/>
            <a:r>
              <a:rPr lang="en-GB" dirty="0"/>
              <a:t>clotrimazole, econazole, ketoconazole</a:t>
            </a:r>
          </a:p>
          <a:p>
            <a:r>
              <a:rPr lang="en-GB" dirty="0"/>
              <a:t>Nystatin</a:t>
            </a:r>
          </a:p>
          <a:p>
            <a:r>
              <a:rPr lang="en-GB" dirty="0"/>
              <a:t>Others (similar efficacy)</a:t>
            </a:r>
          </a:p>
          <a:p>
            <a:pPr lvl="1"/>
            <a:r>
              <a:rPr lang="en-GB" dirty="0"/>
              <a:t>tolnaftate, </a:t>
            </a:r>
            <a:r>
              <a:rPr lang="en-GB" dirty="0" err="1"/>
              <a:t>naftifine</a:t>
            </a:r>
            <a:r>
              <a:rPr lang="en-GB" dirty="0"/>
              <a:t>, </a:t>
            </a:r>
            <a:r>
              <a:rPr lang="en-GB" dirty="0" err="1"/>
              <a:t>cyclopyroxolamine</a:t>
            </a:r>
            <a:r>
              <a:rPr lang="en-GB" dirty="0"/>
              <a:t>, undecylenic acid</a:t>
            </a:r>
          </a:p>
          <a:p>
            <a:pPr lvl="1"/>
            <a:r>
              <a:rPr lang="en-GB" dirty="0"/>
              <a:t>gentian, selenium sulphide, iodides, acridine</a:t>
            </a:r>
          </a:p>
          <a:p>
            <a:r>
              <a:rPr lang="en-GB" dirty="0"/>
              <a:t>Combined preparations</a:t>
            </a:r>
          </a:p>
          <a:p>
            <a:pPr lvl="1"/>
            <a:r>
              <a:rPr lang="en-GB" dirty="0"/>
              <a:t>benzoic and salicylic acid</a:t>
            </a:r>
            <a:endParaRPr lang="en-RS" dirty="0"/>
          </a:p>
        </p:txBody>
      </p:sp>
    </p:spTree>
    <p:extLst>
      <p:ext uri="{BB962C8B-B14F-4D97-AF65-F5344CB8AC3E}">
        <p14:creationId xmlns:p14="http://schemas.microsoft.com/office/powerpoint/2010/main" val="2629664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07F8B-0996-F4ED-224B-4D7244512435}"/>
              </a:ext>
            </a:extLst>
          </p:cNvPr>
          <p:cNvSpPr>
            <a:spLocks noGrp="1"/>
          </p:cNvSpPr>
          <p:nvPr>
            <p:ph type="title"/>
          </p:nvPr>
        </p:nvSpPr>
        <p:spPr/>
        <p:txBody>
          <a:bodyPr/>
          <a:lstStyle/>
          <a:p>
            <a:r>
              <a:rPr lang="en-GB" dirty="0"/>
              <a:t>NYSTATIN</a:t>
            </a:r>
            <a:endParaRPr lang="en-RS" dirty="0"/>
          </a:p>
        </p:txBody>
      </p:sp>
      <p:sp>
        <p:nvSpPr>
          <p:cNvPr id="3" name="Content Placeholder 2">
            <a:extLst>
              <a:ext uri="{FF2B5EF4-FFF2-40B4-BE49-F238E27FC236}">
                <a16:creationId xmlns:a16="http://schemas.microsoft.com/office/drawing/2014/main" id="{5A2D938F-D506-68E7-A875-F6BEC6E94651}"/>
              </a:ext>
            </a:extLst>
          </p:cNvPr>
          <p:cNvSpPr>
            <a:spLocks noGrp="1"/>
          </p:cNvSpPr>
          <p:nvPr>
            <p:ph idx="1"/>
          </p:nvPr>
        </p:nvSpPr>
        <p:spPr/>
        <p:txBody>
          <a:bodyPr/>
          <a:lstStyle/>
          <a:p>
            <a:r>
              <a:rPr lang="en-GB" dirty="0"/>
              <a:t>Isolated from </a:t>
            </a:r>
            <a:r>
              <a:rPr lang="en-GB" dirty="0" err="1"/>
              <a:t>streptomycetes</a:t>
            </a:r>
            <a:r>
              <a:rPr lang="en-GB" dirty="0"/>
              <a:t>, polyene</a:t>
            </a:r>
          </a:p>
          <a:p>
            <a:r>
              <a:rPr lang="en-GB" dirty="0"/>
              <a:t>It acts like amphotericin B, it is not resorbed</a:t>
            </a:r>
          </a:p>
          <a:p>
            <a:r>
              <a:rPr lang="en-GB" dirty="0"/>
              <a:t>Use: superficial candidiasis</a:t>
            </a:r>
          </a:p>
          <a:p>
            <a:r>
              <a:rPr lang="en-GB" dirty="0"/>
              <a:t>Local effect: local preparations and tablets</a:t>
            </a:r>
          </a:p>
        </p:txBody>
      </p:sp>
    </p:spTree>
    <p:extLst>
      <p:ext uri="{BB962C8B-B14F-4D97-AF65-F5344CB8AC3E}">
        <p14:creationId xmlns:p14="http://schemas.microsoft.com/office/powerpoint/2010/main" val="27711428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FFD64-26B8-6278-FAC5-7E5FF8D4CD23}"/>
              </a:ext>
            </a:extLst>
          </p:cNvPr>
          <p:cNvSpPr>
            <a:spLocks noGrp="1"/>
          </p:cNvSpPr>
          <p:nvPr>
            <p:ph type="title"/>
          </p:nvPr>
        </p:nvSpPr>
        <p:spPr/>
        <p:txBody>
          <a:bodyPr/>
          <a:lstStyle/>
          <a:p>
            <a:r>
              <a:rPr lang="en-GB" dirty="0"/>
              <a:t>LOCAL MYCOSIS</a:t>
            </a:r>
            <a:endParaRPr lang="en-RS" dirty="0"/>
          </a:p>
        </p:txBody>
      </p:sp>
      <p:sp>
        <p:nvSpPr>
          <p:cNvPr id="3" name="Content Placeholder 2">
            <a:extLst>
              <a:ext uri="{FF2B5EF4-FFF2-40B4-BE49-F238E27FC236}">
                <a16:creationId xmlns:a16="http://schemas.microsoft.com/office/drawing/2014/main" id="{F386F926-E2D9-C712-35CD-D38AE02861FE}"/>
              </a:ext>
            </a:extLst>
          </p:cNvPr>
          <p:cNvSpPr>
            <a:spLocks noGrp="1"/>
          </p:cNvSpPr>
          <p:nvPr>
            <p:ph idx="1"/>
          </p:nvPr>
        </p:nvSpPr>
        <p:spPr/>
        <p:txBody>
          <a:bodyPr/>
          <a:lstStyle/>
          <a:p>
            <a:r>
              <a:rPr lang="en-GB" dirty="0"/>
              <a:t>Systemic treatment</a:t>
            </a:r>
          </a:p>
          <a:p>
            <a:pPr lvl="1"/>
            <a:r>
              <a:rPr lang="en-GB" dirty="0"/>
              <a:t>failure of local therapy</a:t>
            </a:r>
          </a:p>
          <a:p>
            <a:pPr lvl="1"/>
            <a:r>
              <a:rPr lang="en-GB" dirty="0"/>
              <a:t>prevalence of infection (multiple loci)</a:t>
            </a:r>
          </a:p>
          <a:p>
            <a:pPr lvl="1"/>
            <a:r>
              <a:rPr lang="en-GB" dirty="0"/>
              <a:t>onychomycosis</a:t>
            </a:r>
          </a:p>
          <a:p>
            <a:pPr lvl="1"/>
            <a:r>
              <a:rPr lang="en-GB" dirty="0"/>
              <a:t>tinea capitis</a:t>
            </a:r>
          </a:p>
          <a:p>
            <a:r>
              <a:rPr lang="en-GB" dirty="0"/>
              <a:t>Oral azoles: itraconazole, fluconazole</a:t>
            </a:r>
          </a:p>
          <a:p>
            <a:r>
              <a:rPr lang="en-GB" dirty="0"/>
              <a:t>Terbinafine</a:t>
            </a:r>
          </a:p>
          <a:p>
            <a:r>
              <a:rPr lang="en-GB" dirty="0"/>
              <a:t>Griseofulvin</a:t>
            </a:r>
            <a:endParaRPr lang="en-RS" dirty="0"/>
          </a:p>
        </p:txBody>
      </p:sp>
    </p:spTree>
    <p:extLst>
      <p:ext uri="{BB962C8B-B14F-4D97-AF65-F5344CB8AC3E}">
        <p14:creationId xmlns:p14="http://schemas.microsoft.com/office/powerpoint/2010/main" val="6052390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D414C-027D-AF65-5062-1041C47DB2E3}"/>
              </a:ext>
            </a:extLst>
          </p:cNvPr>
          <p:cNvSpPr>
            <a:spLocks noGrp="1"/>
          </p:cNvSpPr>
          <p:nvPr>
            <p:ph type="title"/>
          </p:nvPr>
        </p:nvSpPr>
        <p:spPr/>
        <p:txBody>
          <a:bodyPr/>
          <a:lstStyle/>
          <a:p>
            <a:r>
              <a:rPr lang="en-GB" dirty="0"/>
              <a:t>TREATMENT OF LOCAL MYCOSIS</a:t>
            </a:r>
            <a:endParaRPr lang="en-RS" dirty="0"/>
          </a:p>
        </p:txBody>
      </p:sp>
      <p:sp>
        <p:nvSpPr>
          <p:cNvPr id="3" name="Content Placeholder 2">
            <a:extLst>
              <a:ext uri="{FF2B5EF4-FFF2-40B4-BE49-F238E27FC236}">
                <a16:creationId xmlns:a16="http://schemas.microsoft.com/office/drawing/2014/main" id="{9C066D1A-369C-64F3-95E1-0A64B512DB63}"/>
              </a:ext>
            </a:extLst>
          </p:cNvPr>
          <p:cNvSpPr>
            <a:spLocks noGrp="1"/>
          </p:cNvSpPr>
          <p:nvPr>
            <p:ph idx="1"/>
          </p:nvPr>
        </p:nvSpPr>
        <p:spPr/>
        <p:txBody>
          <a:bodyPr/>
          <a:lstStyle/>
          <a:p>
            <a:r>
              <a:rPr lang="en-GB" dirty="0"/>
              <a:t>Topical antimycotic, 1-2 times a day,</a:t>
            </a:r>
          </a:p>
          <a:p>
            <a:r>
              <a:rPr lang="en-GB" dirty="0"/>
              <a:t>Paronychia and intertrigo, 3-4 times a day</a:t>
            </a:r>
          </a:p>
          <a:p>
            <a:r>
              <a:rPr lang="en-GB" dirty="0"/>
              <a:t>Length of treatment 2-3 or 4-6 weeks</a:t>
            </a:r>
          </a:p>
          <a:p>
            <a:r>
              <a:rPr lang="en-GB" dirty="0"/>
              <a:t>Foundations are also important: creams and lotions</a:t>
            </a:r>
            <a:endParaRPr lang="en-RS" dirty="0"/>
          </a:p>
        </p:txBody>
      </p:sp>
    </p:spTree>
    <p:extLst>
      <p:ext uri="{BB962C8B-B14F-4D97-AF65-F5344CB8AC3E}">
        <p14:creationId xmlns:p14="http://schemas.microsoft.com/office/powerpoint/2010/main" val="2248285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74008-44BC-AA54-EC02-B471264B2E4D}"/>
              </a:ext>
            </a:extLst>
          </p:cNvPr>
          <p:cNvSpPr>
            <a:spLocks noGrp="1"/>
          </p:cNvSpPr>
          <p:nvPr>
            <p:ph type="title"/>
          </p:nvPr>
        </p:nvSpPr>
        <p:spPr/>
        <p:txBody>
          <a:bodyPr/>
          <a:lstStyle/>
          <a:p>
            <a:endParaRPr lang="en-RS"/>
          </a:p>
        </p:txBody>
      </p:sp>
      <p:sp>
        <p:nvSpPr>
          <p:cNvPr id="3" name="Content Placeholder 2">
            <a:extLst>
              <a:ext uri="{FF2B5EF4-FFF2-40B4-BE49-F238E27FC236}">
                <a16:creationId xmlns:a16="http://schemas.microsoft.com/office/drawing/2014/main" id="{75346D57-1D75-7137-C90F-23E78390576B}"/>
              </a:ext>
            </a:extLst>
          </p:cNvPr>
          <p:cNvSpPr>
            <a:spLocks noGrp="1"/>
          </p:cNvSpPr>
          <p:nvPr>
            <p:ph idx="1"/>
          </p:nvPr>
        </p:nvSpPr>
        <p:spPr/>
        <p:txBody>
          <a:bodyPr/>
          <a:lstStyle/>
          <a:p>
            <a:r>
              <a:rPr lang="en-GB" u="sng" dirty="0"/>
              <a:t>Adults and children older than 2 years:</a:t>
            </a:r>
          </a:p>
          <a:p>
            <a:r>
              <a:rPr lang="en-GB" dirty="0"/>
              <a:t>2.5 mL (half a teaspoon; equivalent to approximately 50 mg) of gel, four times a day, after meals. The gel should not be swallowed immediately but kept in the mouth as long as possible. Therapy should be continued for at least one week after symptoms have subsided.</a:t>
            </a:r>
          </a:p>
          <a:p>
            <a:endParaRPr lang="en-GB" dirty="0"/>
          </a:p>
          <a:p>
            <a:r>
              <a:rPr lang="en-GB" dirty="0"/>
              <a:t>In the case of oral candidiasis, it is recommended to coat the dental prosthesis with the gel and leave it coated overnight.</a:t>
            </a:r>
            <a:endParaRPr lang="en-RS" dirty="0"/>
          </a:p>
        </p:txBody>
      </p:sp>
    </p:spTree>
    <p:extLst>
      <p:ext uri="{BB962C8B-B14F-4D97-AF65-F5344CB8AC3E}">
        <p14:creationId xmlns:p14="http://schemas.microsoft.com/office/powerpoint/2010/main" val="2975404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F817-0F63-56E9-C210-331B0F87217C}"/>
              </a:ext>
            </a:extLst>
          </p:cNvPr>
          <p:cNvSpPr>
            <a:spLocks noGrp="1"/>
          </p:cNvSpPr>
          <p:nvPr>
            <p:ph type="title"/>
          </p:nvPr>
        </p:nvSpPr>
        <p:spPr/>
        <p:txBody>
          <a:bodyPr/>
          <a:lstStyle/>
          <a:p>
            <a:r>
              <a:rPr lang="en-GB" sz="4400" dirty="0">
                <a:latin typeface="Arial" panose="020B0604020202020204" pitchFamily="34" charset="0"/>
                <a:cs typeface="Arial" panose="020B0604020202020204" pitchFamily="34" charset="0"/>
              </a:rPr>
              <a:t>Candidiasis of the digestive tract</a:t>
            </a:r>
            <a:endParaRPr lang="en-RS" dirty="0"/>
          </a:p>
        </p:txBody>
      </p:sp>
      <p:sp>
        <p:nvSpPr>
          <p:cNvPr id="3" name="Content Placeholder 2">
            <a:extLst>
              <a:ext uri="{FF2B5EF4-FFF2-40B4-BE49-F238E27FC236}">
                <a16:creationId xmlns:a16="http://schemas.microsoft.com/office/drawing/2014/main" id="{91C68794-629D-33D2-44CB-D0B2FE6CA3F8}"/>
              </a:ext>
            </a:extLst>
          </p:cNvPr>
          <p:cNvSpPr>
            <a:spLocks noGrp="1"/>
          </p:cNvSpPr>
          <p:nvPr>
            <p:ph idx="1"/>
          </p:nvPr>
        </p:nvSpPr>
        <p:spPr/>
        <p:txBody>
          <a:bodyPr/>
          <a:lstStyle/>
          <a:p>
            <a:r>
              <a:rPr lang="en-GB" dirty="0"/>
              <a:t>The drug can be used in infants (≥ 4 months of age), children and adults who have problems swallowing tablets</a:t>
            </a:r>
          </a:p>
          <a:p>
            <a:r>
              <a:rPr lang="en-GB" dirty="0"/>
              <a:t>The dose is 20 mg per kilogram of body weight per day, divided into four doses. The total daily dose should not exceed 250 mg (10 mL oral gel) four times a day</a:t>
            </a:r>
          </a:p>
          <a:p>
            <a:r>
              <a:rPr lang="en-GB" dirty="0"/>
              <a:t>Therapy should be continued for at least one week after symptoms have subsided.</a:t>
            </a:r>
            <a:endParaRPr lang="en-RS" dirty="0"/>
          </a:p>
        </p:txBody>
      </p:sp>
    </p:spTree>
    <p:extLst>
      <p:ext uri="{BB962C8B-B14F-4D97-AF65-F5344CB8AC3E}">
        <p14:creationId xmlns:p14="http://schemas.microsoft.com/office/powerpoint/2010/main" val="1797823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FFD6C-6FC8-7F9C-E28F-4E17917894EC}"/>
              </a:ext>
            </a:extLst>
          </p:cNvPr>
          <p:cNvSpPr>
            <a:spLocks noGrp="1"/>
          </p:cNvSpPr>
          <p:nvPr>
            <p:ph type="title"/>
          </p:nvPr>
        </p:nvSpPr>
        <p:spPr/>
        <p:txBody>
          <a:bodyPr/>
          <a:lstStyle/>
          <a:p>
            <a:r>
              <a:rPr lang="en-GB" dirty="0"/>
              <a:t>Contraindications</a:t>
            </a:r>
            <a:endParaRPr lang="en-RS" dirty="0"/>
          </a:p>
        </p:txBody>
      </p:sp>
      <p:sp>
        <p:nvSpPr>
          <p:cNvPr id="3" name="Content Placeholder 2">
            <a:extLst>
              <a:ext uri="{FF2B5EF4-FFF2-40B4-BE49-F238E27FC236}">
                <a16:creationId xmlns:a16="http://schemas.microsoft.com/office/drawing/2014/main" id="{0D46F94E-7895-B3B8-8CE2-7F54074E552D}"/>
              </a:ext>
            </a:extLst>
          </p:cNvPr>
          <p:cNvSpPr>
            <a:spLocks noGrp="1"/>
          </p:cNvSpPr>
          <p:nvPr>
            <p:ph idx="1"/>
          </p:nvPr>
        </p:nvSpPr>
        <p:spPr/>
        <p:txBody>
          <a:bodyPr>
            <a:normAutofit lnSpcReduction="10000"/>
          </a:bodyPr>
          <a:lstStyle/>
          <a:p>
            <a:r>
              <a:rPr lang="en-GB" dirty="0"/>
              <a:t>Hypersensitivity to miconazole, other imidazole derivatives</a:t>
            </a:r>
          </a:p>
          <a:p>
            <a:r>
              <a:rPr lang="en-GB" dirty="0"/>
              <a:t>In </a:t>
            </a:r>
            <a:r>
              <a:rPr lang="en-GB" dirty="0" err="1"/>
              <a:t>newborns</a:t>
            </a:r>
            <a:r>
              <a:rPr lang="en-GB" dirty="0"/>
              <a:t> and infants younger than 4 months or in those whose swallowing reflex is not yet well developed</a:t>
            </a:r>
          </a:p>
          <a:p>
            <a:r>
              <a:rPr lang="en-GB" dirty="0"/>
              <a:t>In patients with impaired liver function. Concomitant use of the drug in people who are using drugs that are metabolized by the enzyme CYP3A4</a:t>
            </a:r>
          </a:p>
          <a:p>
            <a:pPr lvl="1"/>
            <a:r>
              <a:rPr lang="en-GB" dirty="0"/>
              <a:t>drugs that prolong the QT interval (</a:t>
            </a:r>
            <a:r>
              <a:rPr lang="en-GB" dirty="0" err="1"/>
              <a:t>astemizole</a:t>
            </a:r>
            <a:r>
              <a:rPr lang="en-GB" dirty="0"/>
              <a:t>, </a:t>
            </a:r>
            <a:r>
              <a:rPr lang="en-GB" dirty="0" err="1"/>
              <a:t>cisapride</a:t>
            </a:r>
            <a:r>
              <a:rPr lang="en-GB" dirty="0"/>
              <a:t>, </a:t>
            </a:r>
            <a:r>
              <a:rPr lang="en-GB" dirty="0" err="1"/>
              <a:t>dofetilide</a:t>
            </a:r>
            <a:r>
              <a:rPr lang="en-GB" dirty="0"/>
              <a:t>, </a:t>
            </a:r>
            <a:r>
              <a:rPr lang="en-GB" dirty="0" err="1"/>
              <a:t>mizolastine</a:t>
            </a:r>
            <a:r>
              <a:rPr lang="en-GB" dirty="0"/>
              <a:t>, pimozide, quinidine, </a:t>
            </a:r>
            <a:r>
              <a:rPr lang="en-GB" dirty="0" err="1"/>
              <a:t>sertindole</a:t>
            </a:r>
            <a:r>
              <a:rPr lang="en-GB" dirty="0"/>
              <a:t>, terfenadine);</a:t>
            </a:r>
          </a:p>
          <a:p>
            <a:pPr lvl="1"/>
            <a:r>
              <a:rPr lang="en-GB" dirty="0"/>
              <a:t>ergot alkaloids;</a:t>
            </a:r>
          </a:p>
          <a:p>
            <a:pPr lvl="1"/>
            <a:r>
              <a:rPr lang="en-GB" dirty="0"/>
              <a:t>HMG-CoA reductase inhibitors (simvastatin and lovastatin);</a:t>
            </a:r>
          </a:p>
          <a:p>
            <a:pPr lvl="1"/>
            <a:r>
              <a:rPr lang="en-GB" dirty="0"/>
              <a:t>triazolam and oral midazolam.</a:t>
            </a:r>
            <a:endParaRPr lang="en-RS" dirty="0"/>
          </a:p>
        </p:txBody>
      </p:sp>
    </p:spTree>
    <p:extLst>
      <p:ext uri="{BB962C8B-B14F-4D97-AF65-F5344CB8AC3E}">
        <p14:creationId xmlns:p14="http://schemas.microsoft.com/office/powerpoint/2010/main" val="2681899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AA55E-3BEB-7B1F-26F3-A4C4DE1D8062}"/>
              </a:ext>
            </a:extLst>
          </p:cNvPr>
          <p:cNvSpPr>
            <a:spLocks noGrp="1"/>
          </p:cNvSpPr>
          <p:nvPr>
            <p:ph type="title"/>
          </p:nvPr>
        </p:nvSpPr>
        <p:spPr/>
        <p:txBody>
          <a:bodyPr>
            <a:normAutofit/>
          </a:bodyPr>
          <a:lstStyle/>
          <a:p>
            <a:r>
              <a:rPr lang="en-GB" sz="2400" dirty="0">
                <a:latin typeface="Arial" panose="020B0604020202020204" pitchFamily="34" charset="0"/>
                <a:cs typeface="Arial" panose="020B0604020202020204" pitchFamily="34" charset="0"/>
              </a:rPr>
              <a:t>If miconazole is administered orally simultaneously with any of the following drugs from the list below, caution is necessary due to the possibility of enhanced or prolonged therapeutic effect and/or side effects of these drugs.</a:t>
            </a:r>
            <a:endParaRPr lang="en-RS" sz="24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FDCFEB8F-4E83-B47E-E2F1-0198BF99D7E8}"/>
              </a:ext>
            </a:extLst>
          </p:cNvPr>
          <p:cNvSpPr>
            <a:spLocks noGrp="1"/>
          </p:cNvSpPr>
          <p:nvPr>
            <p:ph idx="1"/>
          </p:nvPr>
        </p:nvSpPr>
        <p:spPr/>
        <p:txBody>
          <a:bodyPr/>
          <a:lstStyle/>
          <a:p>
            <a:r>
              <a:rPr lang="en-GB" dirty="0"/>
              <a:t>If necessary, the dose should be reduced and, if possible, their plasma concentration should be monitored:</a:t>
            </a:r>
          </a:p>
          <a:p>
            <a:r>
              <a:rPr lang="en-GB" dirty="0"/>
              <a:t>Drugs that undergo metabolism by the CYP2C9 enzyme system</a:t>
            </a:r>
          </a:p>
          <a:p>
            <a:pPr lvl="1"/>
            <a:r>
              <a:rPr lang="en-GB" dirty="0"/>
              <a:t>oral anticoagulants (warfarin); -</a:t>
            </a:r>
          </a:p>
          <a:p>
            <a:pPr lvl="1"/>
            <a:r>
              <a:rPr lang="en-GB" dirty="0"/>
              <a:t>oral antidiabetics (sulfonylurea derivatives);</a:t>
            </a:r>
          </a:p>
          <a:p>
            <a:pPr lvl="1"/>
            <a:r>
              <a:rPr lang="en-GB" dirty="0"/>
              <a:t>phenytoin.</a:t>
            </a:r>
            <a:endParaRPr lang="en-RS" dirty="0"/>
          </a:p>
        </p:txBody>
      </p:sp>
    </p:spTree>
    <p:extLst>
      <p:ext uri="{BB962C8B-B14F-4D97-AF65-F5344CB8AC3E}">
        <p14:creationId xmlns:p14="http://schemas.microsoft.com/office/powerpoint/2010/main" val="4067037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9CB32-0030-B541-B6AF-6074443013EF}"/>
              </a:ext>
            </a:extLst>
          </p:cNvPr>
          <p:cNvSpPr>
            <a:spLocks noGrp="1"/>
          </p:cNvSpPr>
          <p:nvPr>
            <p:ph type="title"/>
          </p:nvPr>
        </p:nvSpPr>
        <p:spPr/>
        <p:txBody>
          <a:bodyPr/>
          <a:lstStyle/>
          <a:p>
            <a:r>
              <a:rPr lang="en-GB" dirty="0"/>
              <a:t>Pregnancy and breastfeeding</a:t>
            </a:r>
            <a:endParaRPr lang="en-RS" dirty="0"/>
          </a:p>
        </p:txBody>
      </p:sp>
      <p:sp>
        <p:nvSpPr>
          <p:cNvPr id="3" name="Content Placeholder 2">
            <a:extLst>
              <a:ext uri="{FF2B5EF4-FFF2-40B4-BE49-F238E27FC236}">
                <a16:creationId xmlns:a16="http://schemas.microsoft.com/office/drawing/2014/main" id="{DF51A83E-C410-C181-8615-4CA4ED0B6D95}"/>
              </a:ext>
            </a:extLst>
          </p:cNvPr>
          <p:cNvSpPr>
            <a:spLocks noGrp="1"/>
          </p:cNvSpPr>
          <p:nvPr>
            <p:ph idx="1"/>
          </p:nvPr>
        </p:nvSpPr>
        <p:spPr/>
        <p:txBody>
          <a:bodyPr/>
          <a:lstStyle/>
          <a:p>
            <a:r>
              <a:rPr lang="en-GB" dirty="0"/>
              <a:t>Studies on experimental animals have shown that miconazole does not have a teratogenic effect, but </a:t>
            </a:r>
            <a:r>
              <a:rPr lang="en-GB" dirty="0" err="1"/>
              <a:t>fetal</a:t>
            </a:r>
            <a:r>
              <a:rPr lang="en-GB" dirty="0"/>
              <a:t> toxicity occurs at high oral doses. The significance of this in humans is not known.</a:t>
            </a:r>
          </a:p>
          <a:p>
            <a:r>
              <a:rPr lang="en-GB" dirty="0"/>
              <a:t>The use of miconazole oral gel, as well as other antimycotics from the imidazole group, should be avoided during pregnancy if possible.</a:t>
            </a:r>
          </a:p>
          <a:p>
            <a:r>
              <a:rPr lang="en-GB" dirty="0"/>
              <a:t>It is not known whether miconazole is excreted in breast milk. Caution should be exercised when prescribing </a:t>
            </a:r>
            <a:r>
              <a:rPr lang="en-GB" dirty="0" err="1"/>
              <a:t>Dactanol</a:t>
            </a:r>
            <a:r>
              <a:rPr lang="en-GB" dirty="0"/>
              <a:t>, oral gel to nursing women.</a:t>
            </a:r>
            <a:endParaRPr lang="en-RS" dirty="0"/>
          </a:p>
        </p:txBody>
      </p:sp>
    </p:spTree>
    <p:extLst>
      <p:ext uri="{BB962C8B-B14F-4D97-AF65-F5344CB8AC3E}">
        <p14:creationId xmlns:p14="http://schemas.microsoft.com/office/powerpoint/2010/main" val="73936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F5FFE-75A2-A459-927B-12483D79E6FD}"/>
              </a:ext>
            </a:extLst>
          </p:cNvPr>
          <p:cNvSpPr>
            <a:spLocks noGrp="1"/>
          </p:cNvSpPr>
          <p:nvPr>
            <p:ph type="title"/>
          </p:nvPr>
        </p:nvSpPr>
        <p:spPr/>
        <p:txBody>
          <a:bodyPr/>
          <a:lstStyle/>
          <a:p>
            <a:r>
              <a:rPr lang="en-GB" dirty="0" err="1"/>
              <a:t>Fluconal</a:t>
            </a:r>
            <a:r>
              <a:rPr lang="en-GB" dirty="0"/>
              <a:t>® 50 mg, capsules, </a:t>
            </a:r>
            <a:r>
              <a:rPr lang="en-GB" dirty="0" err="1"/>
              <a:t>Fluconal</a:t>
            </a:r>
            <a:r>
              <a:rPr lang="en-GB" dirty="0"/>
              <a:t>® 150 mg, capsules</a:t>
            </a:r>
            <a:endParaRPr lang="en-RS" dirty="0"/>
          </a:p>
        </p:txBody>
      </p:sp>
      <p:sp>
        <p:nvSpPr>
          <p:cNvPr id="3" name="Content Placeholder 2">
            <a:extLst>
              <a:ext uri="{FF2B5EF4-FFF2-40B4-BE49-F238E27FC236}">
                <a16:creationId xmlns:a16="http://schemas.microsoft.com/office/drawing/2014/main" id="{E4E199B7-7F66-ACF8-67AC-D23D3A376BD3}"/>
              </a:ext>
            </a:extLst>
          </p:cNvPr>
          <p:cNvSpPr>
            <a:spLocks noGrp="1"/>
          </p:cNvSpPr>
          <p:nvPr>
            <p:ph idx="1"/>
          </p:nvPr>
        </p:nvSpPr>
        <p:spPr/>
        <p:txBody>
          <a:bodyPr>
            <a:normAutofit fontScale="77500" lnSpcReduction="20000"/>
          </a:bodyPr>
          <a:lstStyle/>
          <a:p>
            <a:r>
              <a:rPr lang="en-GB" dirty="0"/>
              <a:t>Therapeutic indications (indicated in adults)</a:t>
            </a:r>
          </a:p>
          <a:p>
            <a:r>
              <a:rPr lang="en-GB" dirty="0"/>
              <a:t>Cryptococcal meningitis</a:t>
            </a:r>
          </a:p>
          <a:p>
            <a:r>
              <a:rPr lang="en-GB" dirty="0"/>
              <a:t>Coccidioidomycosis</a:t>
            </a:r>
          </a:p>
          <a:p>
            <a:r>
              <a:rPr lang="en-GB" b="1" dirty="0"/>
              <a:t>Invasive candidiasis</a:t>
            </a:r>
          </a:p>
          <a:p>
            <a:r>
              <a:rPr lang="en-GB" b="1" dirty="0"/>
              <a:t>Mucosal candidiasis including oropharyngeal, </a:t>
            </a:r>
            <a:r>
              <a:rPr lang="en-GB" b="1" dirty="0" err="1"/>
              <a:t>esophageal</a:t>
            </a:r>
            <a:r>
              <a:rPr lang="en-GB" b="1" dirty="0"/>
              <a:t> candidiasis, </a:t>
            </a:r>
            <a:r>
              <a:rPr lang="en-GB" b="1" dirty="0" err="1"/>
              <a:t>candiduria</a:t>
            </a:r>
            <a:r>
              <a:rPr lang="en-GB" b="1" dirty="0"/>
              <a:t> and chronic mucocutaneous candidiasis.</a:t>
            </a:r>
          </a:p>
          <a:p>
            <a:r>
              <a:rPr lang="en-GB" b="1" dirty="0"/>
              <a:t>Chronic oral atrophic candidiasis (associated with dentures) if dental hygiene or local therapy are not effective</a:t>
            </a:r>
          </a:p>
          <a:p>
            <a:r>
              <a:rPr lang="en-GB" b="1" dirty="0"/>
              <a:t>Vaginal candidiasis, acute or recurrent; when local therapy is not appropriate</a:t>
            </a:r>
          </a:p>
          <a:p>
            <a:r>
              <a:rPr lang="en-GB" dirty="0"/>
              <a:t>Balanitis caused by candida when local therapy is not appropriate</a:t>
            </a:r>
          </a:p>
          <a:p>
            <a:r>
              <a:rPr lang="en-GB" dirty="0"/>
              <a:t>Dermatomycosis including tinea pedis, tinea corporis, tinea cruris, tinea </a:t>
            </a:r>
            <a:r>
              <a:rPr lang="en-GB" dirty="0" err="1"/>
              <a:t>vesicolor</a:t>
            </a:r>
            <a:r>
              <a:rPr lang="en-GB" dirty="0"/>
              <a:t> and skin infections caused by Candida when systemic therapy is indicated</a:t>
            </a:r>
          </a:p>
          <a:p>
            <a:r>
              <a:rPr lang="en-GB" dirty="0"/>
              <a:t>Tinea </a:t>
            </a:r>
            <a:r>
              <a:rPr lang="en-GB" dirty="0" err="1"/>
              <a:t>unguium</a:t>
            </a:r>
            <a:r>
              <a:rPr lang="en-GB" dirty="0"/>
              <a:t> (Onychomycosis) when the use of other drugs is considered inappropriate</a:t>
            </a:r>
            <a:endParaRPr lang="en-RS" dirty="0"/>
          </a:p>
        </p:txBody>
      </p:sp>
    </p:spTree>
    <p:extLst>
      <p:ext uri="{BB962C8B-B14F-4D97-AF65-F5344CB8AC3E}">
        <p14:creationId xmlns:p14="http://schemas.microsoft.com/office/powerpoint/2010/main" val="1300274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2130</Words>
  <Application>Microsoft Macintosh PowerPoint</Application>
  <PresentationFormat>Widescreen</PresentationFormat>
  <Paragraphs>207</Paragraphs>
  <Slides>37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Calibri Light</vt:lpstr>
      <vt:lpstr>Office Theme</vt:lpstr>
      <vt:lpstr>Candidiasis of the digestive tract. Causes. Therapy.  Oral manifestations.</vt:lpstr>
      <vt:lpstr>Dactanol, 2%, cream - miconazole</vt:lpstr>
      <vt:lpstr>Dose and administration</vt:lpstr>
      <vt:lpstr>PowerPoint Presentation</vt:lpstr>
      <vt:lpstr>Candidiasis of the digestive tract</vt:lpstr>
      <vt:lpstr>Contraindications</vt:lpstr>
      <vt:lpstr>If miconazole is administered orally simultaneously with any of the following drugs from the list below, caution is necessary due to the possibility of enhanced or prolonged therapeutic effect and/or side effects of these drugs.</vt:lpstr>
      <vt:lpstr>Pregnancy and breastfeeding</vt:lpstr>
      <vt:lpstr>Fluconal® 50 mg, capsules, Fluconal® 150 mg, capsules</vt:lpstr>
      <vt:lpstr>PowerPoint Presentation</vt:lpstr>
      <vt:lpstr>PowerPoint Presentation</vt:lpstr>
      <vt:lpstr>Pediatric population</vt:lpstr>
      <vt:lpstr>Cardiovascular system</vt:lpstr>
      <vt:lpstr>Contraindications</vt:lpstr>
      <vt:lpstr>Simultaneous contraindicated administration</vt:lpstr>
      <vt:lpstr>PowerPoint Presentation</vt:lpstr>
      <vt:lpstr>Pregnancy and breastfeeding</vt:lpstr>
      <vt:lpstr>Amphotericin B, 50 mg, powder for concentrate for dispersion for infusion</vt:lpstr>
      <vt:lpstr>Dose and admnistration</vt:lpstr>
      <vt:lpstr>PowerPoint Presentation</vt:lpstr>
      <vt:lpstr>PowerPoint Presentation</vt:lpstr>
      <vt:lpstr>Contraindications</vt:lpstr>
      <vt:lpstr>PowerPoint Presentation</vt:lpstr>
      <vt:lpstr>Pregnancy and breastfeeding</vt:lpstr>
      <vt:lpstr>ANTYMICOTICS</vt:lpstr>
      <vt:lpstr>ANTYMICOTICS FOR SYSTEMIC APPLICATION</vt:lpstr>
      <vt:lpstr>Azoles</vt:lpstr>
      <vt:lpstr>Azoles</vt:lpstr>
      <vt:lpstr>AZOLES - side effects</vt:lpstr>
      <vt:lpstr>CAUTION WITH AZOLE</vt:lpstr>
      <vt:lpstr>AMPHOTERICIN B</vt:lpstr>
      <vt:lpstr>TERBINAFINE</vt:lpstr>
      <vt:lpstr>GRISEOFULVIN</vt:lpstr>
      <vt:lpstr>LOCAL ANTYMICOTICS</vt:lpstr>
      <vt:lpstr>NYSTATIN</vt:lpstr>
      <vt:lpstr>LOCAL MYCOSIS</vt:lpstr>
      <vt:lpstr>TREATMENT OF LOCAL MYCOSIS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Candidiasis of the digestive tract. Causes. Therapy.  Oral manifestations.</dc:title>
  <dc:creator>Microsoft Office User</dc:creator>
  <cp:lastModifiedBy>Microsoft Office User</cp:lastModifiedBy>
  <cp:revision>12</cp:revision>
  <dcterms:created xsi:type="dcterms:W3CDTF">2024-02-22T05:36:26Z</dcterms:created>
  <dcterms:modified xsi:type="dcterms:W3CDTF">2024-02-22T08:35:48Z</dcterms:modified>
</cp:coreProperties>
</file>