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8"/>
  </p:notesMasterIdLst>
  <p:sldIdLst>
    <p:sldId id="256" r:id="rId2"/>
    <p:sldId id="267" r:id="rId3"/>
    <p:sldId id="281" r:id="rId4"/>
    <p:sldId id="261" r:id="rId5"/>
    <p:sldId id="282" r:id="rId6"/>
    <p:sldId id="257" r:id="rId7"/>
    <p:sldId id="273" r:id="rId8"/>
    <p:sldId id="258" r:id="rId9"/>
    <p:sldId id="263" r:id="rId10"/>
    <p:sldId id="259" r:id="rId11"/>
    <p:sldId id="271" r:id="rId12"/>
    <p:sldId id="274" r:id="rId13"/>
    <p:sldId id="277" r:id="rId14"/>
    <p:sldId id="279" r:id="rId15"/>
    <p:sldId id="265" r:id="rId16"/>
    <p:sldId id="272"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a:srgbClr val="E7CD4B"/>
    <a:srgbClr val="BAE18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600" autoAdjust="0"/>
  </p:normalViewPr>
  <p:slideViewPr>
    <p:cSldViewPr snapToGrid="0">
      <p:cViewPr>
        <p:scale>
          <a:sx n="70" d="100"/>
          <a:sy n="70" d="100"/>
        </p:scale>
        <p:origin x="998" y="20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B3A138-E4EE-4CA6-A667-9305B7369CD0}" type="datetimeFigureOut">
              <a:rPr lang="en-US" smtClean="0"/>
              <a:t>2/18/2024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CBE1D7-4B9D-4F8F-B437-8DB4B33AC0CB}" type="slidenum">
              <a:rPr lang="en-US" smtClean="0"/>
              <a:t>‹#›</a:t>
            </a:fld>
            <a:endParaRPr lang="en-US"/>
          </a:p>
        </p:txBody>
      </p:sp>
    </p:spTree>
    <p:extLst>
      <p:ext uri="{BB962C8B-B14F-4D97-AF65-F5344CB8AC3E}">
        <p14:creationId xmlns:p14="http://schemas.microsoft.com/office/powerpoint/2010/main" val="5781853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CCCB9-5A63-22FB-7BE2-88CE4F3196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51A69A-0545-8ED2-C45C-D5A85E20AE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B168F8-89F0-A247-8149-904F7B5FC7F1}"/>
              </a:ext>
            </a:extLst>
          </p:cNvPr>
          <p:cNvSpPr>
            <a:spLocks noGrp="1"/>
          </p:cNvSpPr>
          <p:nvPr>
            <p:ph type="body" idx="1"/>
          </p:nvPr>
        </p:nvSpPr>
        <p:spPr/>
        <p:txBody>
          <a:bodyPr/>
          <a:lstStyle/>
          <a:p>
            <a:r>
              <a:rPr lang="en-US" dirty="0"/>
              <a:t>It is most often seen in patients with underlying impairment of the immune system but may also occur in apparently normal individuals. </a:t>
            </a:r>
          </a:p>
        </p:txBody>
      </p:sp>
      <p:sp>
        <p:nvSpPr>
          <p:cNvPr id="4" name="Slide Number Placeholder 3">
            <a:extLst>
              <a:ext uri="{FF2B5EF4-FFF2-40B4-BE49-F238E27FC236}">
                <a16:creationId xmlns:a16="http://schemas.microsoft.com/office/drawing/2014/main" id="{36408F92-2908-7FFE-C6C1-0FFBF6A53ABC}"/>
              </a:ext>
            </a:extLst>
          </p:cNvPr>
          <p:cNvSpPr>
            <a:spLocks noGrp="1"/>
          </p:cNvSpPr>
          <p:nvPr>
            <p:ph type="sldNum" sz="quarter" idx="5"/>
          </p:nvPr>
        </p:nvSpPr>
        <p:spPr/>
        <p:txBody>
          <a:bodyPr/>
          <a:lstStyle/>
          <a:p>
            <a:fld id="{ADCBE1D7-4B9D-4F8F-B437-8DB4B33AC0CB}" type="slidenum">
              <a:rPr lang="en-US" smtClean="0"/>
              <a:t>4</a:t>
            </a:fld>
            <a:endParaRPr lang="en-US"/>
          </a:p>
        </p:txBody>
      </p:sp>
    </p:spTree>
    <p:extLst>
      <p:ext uri="{BB962C8B-B14F-4D97-AF65-F5344CB8AC3E}">
        <p14:creationId xmlns:p14="http://schemas.microsoft.com/office/powerpoint/2010/main" val="2915865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Abdominal x-ray is often the first imaging test used to evaluate and diagnose the source of </a:t>
            </a:r>
            <a:r>
              <a:rPr lang="en-US" b="1" dirty="0"/>
              <a:t>acute pain in the abdominal region and/or lower back as well as unexplained nausea and vomiting</a:t>
            </a:r>
            <a:r>
              <a:rPr lang="en-US" dirty="0"/>
              <a:t>. </a:t>
            </a:r>
          </a:p>
          <a:p>
            <a:r>
              <a:rPr lang="en-US" dirty="0"/>
              <a:t>However, a biopsy showed a gastric ulcer with no evidence of malignancy, </a:t>
            </a:r>
          </a:p>
        </p:txBody>
      </p:sp>
      <p:sp>
        <p:nvSpPr>
          <p:cNvPr id="4" name="Slide Number Placeholder 3"/>
          <p:cNvSpPr>
            <a:spLocks noGrp="1"/>
          </p:cNvSpPr>
          <p:nvPr>
            <p:ph type="sldNum" sz="quarter" idx="5"/>
          </p:nvPr>
        </p:nvSpPr>
        <p:spPr/>
        <p:txBody>
          <a:bodyPr/>
          <a:lstStyle/>
          <a:p>
            <a:fld id="{ADCBE1D7-4B9D-4F8F-B437-8DB4B33AC0CB}" type="slidenum">
              <a:rPr lang="en-US" smtClean="0"/>
              <a:t>6</a:t>
            </a:fld>
            <a:endParaRPr lang="en-US"/>
          </a:p>
        </p:txBody>
      </p:sp>
    </p:spTree>
    <p:extLst>
      <p:ext uri="{BB962C8B-B14F-4D97-AF65-F5344CB8AC3E}">
        <p14:creationId xmlns:p14="http://schemas.microsoft.com/office/powerpoint/2010/main" val="1438759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Arial" panose="020B0604020202020204" pitchFamily="34" charset="0"/>
                <a:cs typeface="Arial" panose="020B0604020202020204" pitchFamily="34" charset="0"/>
              </a:rPr>
              <a:t>Other predisposing factors: of candidiasis include TB,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Their presence is generally benign. </a:t>
            </a:r>
          </a:p>
          <a:p>
            <a:r>
              <a:rPr lang="en-US" dirty="0"/>
              <a:t>Usually, fungal colonization is controlled by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Arial" panose="020B0604020202020204" pitchFamily="34" charset="0"/>
                <a:cs typeface="Arial" panose="020B0604020202020204" pitchFamily="34" charset="0"/>
              </a:rPr>
              <a:t>Xerostomia is also a predisposing factor due to the absence of protective antifungal proteins, histatin, and calprotectin.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Arial" panose="020B0604020202020204" pitchFamily="34" charset="0"/>
                <a:cs typeface="Arial" panose="020B0604020202020204" pitchFamily="34" charset="0"/>
              </a:rPr>
              <a:t>Any predisposing factor can cause a loss in the mucosal barrier and subsequent low level of inflammation in GIT, which increases </a:t>
            </a:r>
            <a:r>
              <a:rPr lang="en-US" sz="1400" i="1" dirty="0">
                <a:solidFill>
                  <a:schemeClr val="tx1"/>
                </a:solidFill>
                <a:latin typeface="Arial" panose="020B0604020202020204" pitchFamily="34" charset="0"/>
                <a:cs typeface="Arial" panose="020B0604020202020204" pitchFamily="34" charset="0"/>
              </a:rPr>
              <a:t>Candida</a:t>
            </a:r>
            <a:r>
              <a:rPr lang="en-US" sz="1400" dirty="0">
                <a:solidFill>
                  <a:schemeClr val="tx1"/>
                </a:solidFill>
                <a:latin typeface="Arial" panose="020B0604020202020204" pitchFamily="34" charset="0"/>
                <a:cs typeface="Arial" panose="020B0604020202020204" pitchFamily="34" charset="0"/>
              </a:rPr>
              <a:t> colonization and promotes inflammation again.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Arial" panose="020B0604020202020204" pitchFamily="34" charset="0"/>
                <a:cs typeface="Arial" panose="020B0604020202020204" pitchFamily="34" charset="0"/>
              </a:rPr>
              <a:t>Improper use of antibacterial agents causing an imbalance in the bacterial-fungal colony, prolonged use of antacids resulting in an increase in gastric pH, and hyperglycemia facilitating fungal colonization predispose an immune-competent host for fungal infection, most frequently </a:t>
            </a:r>
            <a:r>
              <a:rPr lang="en-US" sz="1400" i="1" dirty="0">
                <a:solidFill>
                  <a:schemeClr val="tx1"/>
                </a:solidFill>
                <a:latin typeface="Arial" panose="020B0604020202020204" pitchFamily="34" charset="0"/>
                <a:cs typeface="Arial" panose="020B0604020202020204" pitchFamily="34" charset="0"/>
              </a:rPr>
              <a:t>Candida</a:t>
            </a:r>
            <a:r>
              <a:rPr lang="en-US" sz="1400" dirty="0">
                <a:solidFill>
                  <a:schemeClr val="tx1"/>
                </a:solidFill>
                <a:latin typeface="Arial" panose="020B0604020202020204" pitchFamily="34" charset="0"/>
                <a:cs typeface="Arial" panose="020B0604020202020204" pitchFamily="34" charset="0"/>
              </a:rPr>
              <a:t> infection.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latin typeface="Arial" panose="020B0604020202020204" pitchFamily="34" charset="0"/>
              <a:cs typeface="Arial" panose="020B0604020202020204" pitchFamily="34" charset="0"/>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DCBE1D7-4B9D-4F8F-B437-8DB4B33AC0CB}" type="slidenum">
              <a:rPr lang="en-US" smtClean="0"/>
              <a:t>11</a:t>
            </a:fld>
            <a:endParaRPr lang="en-US"/>
          </a:p>
        </p:txBody>
      </p:sp>
    </p:spTree>
    <p:extLst>
      <p:ext uri="{BB962C8B-B14F-4D97-AF65-F5344CB8AC3E}">
        <p14:creationId xmlns:p14="http://schemas.microsoft.com/office/powerpoint/2010/main" val="35043411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20000"/>
              </a:lnSpc>
              <a:buFont typeface="Wingdings" panose="05000000000000000000" pitchFamily="2" charset="2"/>
              <a:buChar char="Ø"/>
            </a:pPr>
            <a:r>
              <a:rPr lang="en-US" sz="1200" dirty="0">
                <a:solidFill>
                  <a:schemeClr val="tx1"/>
                </a:solidFill>
                <a:latin typeface="Arial" panose="020B0604020202020204" pitchFamily="34" charset="0"/>
                <a:cs typeface="Arial" panose="020B0604020202020204" pitchFamily="34" charset="0"/>
              </a:rPr>
              <a:t>This vicious cycle results in delayed healing of ulcers and may even invade tissues that can progress to perforation. </a:t>
            </a:r>
          </a:p>
          <a:p>
            <a:pPr algn="just">
              <a:lnSpc>
                <a:spcPct val="120000"/>
              </a:lnSpc>
              <a:buFont typeface="Wingdings" panose="05000000000000000000" pitchFamily="2" charset="2"/>
              <a:buChar char="Ø"/>
            </a:pPr>
            <a:r>
              <a:rPr lang="en-US" sz="1200" dirty="0">
                <a:solidFill>
                  <a:schemeClr val="tx1"/>
                </a:solidFill>
                <a:latin typeface="Arial" panose="020B0604020202020204" pitchFamily="34" charset="0"/>
                <a:cs typeface="Arial" panose="020B0604020202020204" pitchFamily="34" charset="0"/>
              </a:rPr>
              <a:t>. </a:t>
            </a:r>
          </a:p>
          <a:p>
            <a:endParaRPr lang="en-US" dirty="0"/>
          </a:p>
        </p:txBody>
      </p:sp>
      <p:sp>
        <p:nvSpPr>
          <p:cNvPr id="4" name="Slide Number Placeholder 3"/>
          <p:cNvSpPr>
            <a:spLocks noGrp="1"/>
          </p:cNvSpPr>
          <p:nvPr>
            <p:ph type="sldNum" sz="quarter" idx="5"/>
          </p:nvPr>
        </p:nvSpPr>
        <p:spPr/>
        <p:txBody>
          <a:bodyPr/>
          <a:lstStyle/>
          <a:p>
            <a:fld id="{ADCBE1D7-4B9D-4F8F-B437-8DB4B33AC0CB}" type="slidenum">
              <a:rPr lang="en-US" smtClean="0"/>
              <a:t>12</a:t>
            </a:fld>
            <a:endParaRPr lang="en-US"/>
          </a:p>
        </p:txBody>
      </p:sp>
    </p:spTree>
    <p:extLst>
      <p:ext uri="{BB962C8B-B14F-4D97-AF65-F5344CB8AC3E}">
        <p14:creationId xmlns:p14="http://schemas.microsoft.com/office/powerpoint/2010/main" val="36352100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4920C-DA32-0F4E-AE34-7A863F91C8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FD9AB2-AD7E-65A3-CBC4-FA271A9643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64FA6D-AED5-7F53-E5AA-06344550776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EF32DB7-D65D-D14A-60AE-9AEACAEECC23}"/>
              </a:ext>
            </a:extLst>
          </p:cNvPr>
          <p:cNvSpPr>
            <a:spLocks noGrp="1"/>
          </p:cNvSpPr>
          <p:nvPr>
            <p:ph type="sldNum" sz="quarter" idx="5"/>
          </p:nvPr>
        </p:nvSpPr>
        <p:spPr/>
        <p:txBody>
          <a:bodyPr/>
          <a:lstStyle/>
          <a:p>
            <a:fld id="{ADCBE1D7-4B9D-4F8F-B437-8DB4B33AC0CB}" type="slidenum">
              <a:rPr lang="en-US" smtClean="0"/>
              <a:t>13</a:t>
            </a:fld>
            <a:endParaRPr lang="en-US"/>
          </a:p>
        </p:txBody>
      </p:sp>
    </p:spTree>
    <p:extLst>
      <p:ext uri="{BB962C8B-B14F-4D97-AF65-F5344CB8AC3E}">
        <p14:creationId xmlns:p14="http://schemas.microsoft.com/office/powerpoint/2010/main" val="36542731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8057C-61CB-4D15-5930-298DF9165A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AC9D06-F338-755A-3373-F8FD267D23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8A0AC2-FF77-EC3B-9681-6925956F08C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5DE94EB-B177-C627-78DC-23C354638061}"/>
              </a:ext>
            </a:extLst>
          </p:cNvPr>
          <p:cNvSpPr>
            <a:spLocks noGrp="1"/>
          </p:cNvSpPr>
          <p:nvPr>
            <p:ph type="sldNum" sz="quarter" idx="5"/>
          </p:nvPr>
        </p:nvSpPr>
        <p:spPr/>
        <p:txBody>
          <a:bodyPr/>
          <a:lstStyle/>
          <a:p>
            <a:fld id="{ADCBE1D7-4B9D-4F8F-B437-8DB4B33AC0CB}" type="slidenum">
              <a:rPr lang="en-US" smtClean="0"/>
              <a:t>14</a:t>
            </a:fld>
            <a:endParaRPr lang="en-US"/>
          </a:p>
        </p:txBody>
      </p:sp>
    </p:spTree>
    <p:extLst>
      <p:ext uri="{BB962C8B-B14F-4D97-AF65-F5344CB8AC3E}">
        <p14:creationId xmlns:p14="http://schemas.microsoft.com/office/powerpoint/2010/main" val="2307639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patient in the case above presented with 2 simultaneous severe GI diseases: fungal esophagitis and giant gastric ulcer associated with fungal infections.</a:t>
            </a:r>
          </a:p>
          <a:p>
            <a:r>
              <a:rPr lang="en-US" dirty="0"/>
              <a:t>Compared to fungal esophagitis, fungal colonization of the stomach is uncommon in immunocompetent patients.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may be the reason why the size of the stomach ulcer increases from 5 × 5 cm to 6 × 6 cm.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presence of fungus in gastric ulcer impaired the course of ulcer healing as well as persistence of symptoms.</a:t>
            </a:r>
          </a:p>
          <a:p>
            <a:endParaRPr lang="en-US" dirty="0"/>
          </a:p>
          <a:p>
            <a:endParaRPr lang="en-US" dirty="0"/>
          </a:p>
        </p:txBody>
      </p:sp>
      <p:sp>
        <p:nvSpPr>
          <p:cNvPr id="4" name="Slide Number Placeholder 3"/>
          <p:cNvSpPr>
            <a:spLocks noGrp="1"/>
          </p:cNvSpPr>
          <p:nvPr>
            <p:ph type="sldNum" sz="quarter" idx="5"/>
          </p:nvPr>
        </p:nvSpPr>
        <p:spPr/>
        <p:txBody>
          <a:bodyPr/>
          <a:lstStyle/>
          <a:p>
            <a:fld id="{ADCBE1D7-4B9D-4F8F-B437-8DB4B33AC0CB}" type="slidenum">
              <a:rPr lang="en-US" smtClean="0"/>
              <a:t>15</a:t>
            </a:fld>
            <a:endParaRPr lang="en-US"/>
          </a:p>
        </p:txBody>
      </p:sp>
    </p:spTree>
    <p:extLst>
      <p:ext uri="{BB962C8B-B14F-4D97-AF65-F5344CB8AC3E}">
        <p14:creationId xmlns:p14="http://schemas.microsoft.com/office/powerpoint/2010/main" val="7152017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261C7EC-D720-480A-8940-3F67899CF191}" type="datetimeFigureOut">
              <a:rPr lang="en-US" smtClean="0"/>
              <a:t>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F82B2D-3559-4433-8F65-1BB3935AE981}"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05080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61C7EC-D720-480A-8940-3F67899CF191}" type="datetimeFigureOut">
              <a:rPr lang="en-US" smtClean="0"/>
              <a:t>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F82B2D-3559-4433-8F65-1BB3935AE981}" type="slidenum">
              <a:rPr lang="en-US" smtClean="0"/>
              <a:t>‹#›</a:t>
            </a:fld>
            <a:endParaRPr lang="en-US"/>
          </a:p>
        </p:txBody>
      </p:sp>
    </p:spTree>
    <p:extLst>
      <p:ext uri="{BB962C8B-B14F-4D97-AF65-F5344CB8AC3E}">
        <p14:creationId xmlns:p14="http://schemas.microsoft.com/office/powerpoint/2010/main" val="38222260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61C7EC-D720-480A-8940-3F67899CF191}" type="datetimeFigureOut">
              <a:rPr lang="en-US" smtClean="0"/>
              <a:t>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F82B2D-3559-4433-8F65-1BB3935AE981}" type="slidenum">
              <a:rPr lang="en-US" smtClean="0"/>
              <a:t>‹#›</a:t>
            </a:fld>
            <a:endParaRPr lang="en-US"/>
          </a:p>
        </p:txBody>
      </p:sp>
    </p:spTree>
    <p:extLst>
      <p:ext uri="{BB962C8B-B14F-4D97-AF65-F5344CB8AC3E}">
        <p14:creationId xmlns:p14="http://schemas.microsoft.com/office/powerpoint/2010/main" val="3455182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61C7EC-D720-480A-8940-3F67899CF191}" type="datetimeFigureOut">
              <a:rPr lang="en-US" smtClean="0"/>
              <a:t>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F82B2D-3559-4433-8F65-1BB3935AE981}" type="slidenum">
              <a:rPr lang="en-US" smtClean="0"/>
              <a:t>‹#›</a:t>
            </a:fld>
            <a:endParaRPr lang="en-US"/>
          </a:p>
        </p:txBody>
      </p:sp>
    </p:spTree>
    <p:extLst>
      <p:ext uri="{BB962C8B-B14F-4D97-AF65-F5344CB8AC3E}">
        <p14:creationId xmlns:p14="http://schemas.microsoft.com/office/powerpoint/2010/main" val="5929894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61C7EC-D720-480A-8940-3F67899CF191}" type="datetimeFigureOut">
              <a:rPr lang="en-US" smtClean="0"/>
              <a:t>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F82B2D-3559-4433-8F65-1BB3935AE981}"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29839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261C7EC-D720-480A-8940-3F67899CF191}" type="datetimeFigureOut">
              <a:rPr lang="en-US" smtClean="0"/>
              <a:t>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F82B2D-3559-4433-8F65-1BB3935AE981}" type="slidenum">
              <a:rPr lang="en-US" smtClean="0"/>
              <a:t>‹#›</a:t>
            </a:fld>
            <a:endParaRPr lang="en-US"/>
          </a:p>
        </p:txBody>
      </p:sp>
    </p:spTree>
    <p:extLst>
      <p:ext uri="{BB962C8B-B14F-4D97-AF65-F5344CB8AC3E}">
        <p14:creationId xmlns:p14="http://schemas.microsoft.com/office/powerpoint/2010/main" val="3664875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261C7EC-D720-480A-8940-3F67899CF191}" type="datetimeFigureOut">
              <a:rPr lang="en-US" smtClean="0"/>
              <a:t>2/16/2024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F82B2D-3559-4433-8F65-1BB3935AE981}" type="slidenum">
              <a:rPr lang="en-US" smtClean="0"/>
              <a:t>‹#›</a:t>
            </a:fld>
            <a:endParaRPr lang="en-US"/>
          </a:p>
        </p:txBody>
      </p:sp>
    </p:spTree>
    <p:extLst>
      <p:ext uri="{BB962C8B-B14F-4D97-AF65-F5344CB8AC3E}">
        <p14:creationId xmlns:p14="http://schemas.microsoft.com/office/powerpoint/2010/main" val="3868504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261C7EC-D720-480A-8940-3F67899CF191}" type="datetimeFigureOut">
              <a:rPr lang="en-US" smtClean="0"/>
              <a:t>2/16/2024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F82B2D-3559-4433-8F65-1BB3935AE981}" type="slidenum">
              <a:rPr lang="en-US" smtClean="0"/>
              <a:t>‹#›</a:t>
            </a:fld>
            <a:endParaRPr lang="en-US"/>
          </a:p>
        </p:txBody>
      </p:sp>
    </p:spTree>
    <p:extLst>
      <p:ext uri="{BB962C8B-B14F-4D97-AF65-F5344CB8AC3E}">
        <p14:creationId xmlns:p14="http://schemas.microsoft.com/office/powerpoint/2010/main" val="4077029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261C7EC-D720-480A-8940-3F67899CF191}" type="datetimeFigureOut">
              <a:rPr lang="en-US" smtClean="0"/>
              <a:t>2/16/2024</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BAF82B2D-3559-4433-8F65-1BB3935AE981}" type="slidenum">
              <a:rPr lang="en-US" smtClean="0"/>
              <a:t>‹#›</a:t>
            </a:fld>
            <a:endParaRPr lang="en-US"/>
          </a:p>
        </p:txBody>
      </p:sp>
    </p:spTree>
    <p:extLst>
      <p:ext uri="{BB962C8B-B14F-4D97-AF65-F5344CB8AC3E}">
        <p14:creationId xmlns:p14="http://schemas.microsoft.com/office/powerpoint/2010/main" val="3521101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261C7EC-D720-480A-8940-3F67899CF191}" type="datetimeFigureOut">
              <a:rPr lang="en-US" smtClean="0"/>
              <a:t>2/16/2024</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BAF82B2D-3559-4433-8F65-1BB3935AE981}" type="slidenum">
              <a:rPr lang="en-US" smtClean="0"/>
              <a:t>‹#›</a:t>
            </a:fld>
            <a:endParaRPr lang="en-US"/>
          </a:p>
        </p:txBody>
      </p:sp>
    </p:spTree>
    <p:extLst>
      <p:ext uri="{BB962C8B-B14F-4D97-AF65-F5344CB8AC3E}">
        <p14:creationId xmlns:p14="http://schemas.microsoft.com/office/powerpoint/2010/main" val="1863907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261C7EC-D720-480A-8940-3F67899CF191}" type="datetimeFigureOut">
              <a:rPr lang="en-US" smtClean="0"/>
              <a:t>2/16/2024</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AF82B2D-3559-4433-8F65-1BB3935AE981}" type="slidenum">
              <a:rPr lang="en-US" smtClean="0"/>
              <a:t>‹#›</a:t>
            </a:fld>
            <a:endParaRPr lang="en-US"/>
          </a:p>
        </p:txBody>
      </p:sp>
    </p:spTree>
    <p:extLst>
      <p:ext uri="{BB962C8B-B14F-4D97-AF65-F5344CB8AC3E}">
        <p14:creationId xmlns:p14="http://schemas.microsoft.com/office/powerpoint/2010/main" val="2785762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261C7EC-D720-480A-8940-3F67899CF191}" type="datetimeFigureOut">
              <a:rPr lang="en-US" smtClean="0"/>
              <a:t>2/16/2024</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BAF82B2D-3559-4433-8F65-1BB3935AE981}"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0656052"/>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9.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www.sciencedirect.com/topics/medicine-and-dentistry/mucosal-surface" TargetMode="External"/><Relationship Id="rId5" Type="http://schemas.openxmlformats.org/officeDocument/2006/relationships/hyperlink" Target="https://www.sciencedirect.com/topics/medicine-and-dentistry/venous-ulcer" TargetMode="External"/><Relationship Id="rId4" Type="http://schemas.openxmlformats.org/officeDocument/2006/relationships/hyperlink" Target="https://www.sciencedirect.com/topics/medicine-and-dentistry/systemic-candidiasis"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9.sv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29AB34C-9258-495A-39D2-23BB5C2F2440}"/>
              </a:ext>
            </a:extLst>
          </p:cNvPr>
          <p:cNvPicPr>
            <a:picLocks noChangeAspect="1"/>
          </p:cNvPicPr>
          <p:nvPr/>
        </p:nvPicPr>
        <p:blipFill>
          <a:blip r:embed="rId2"/>
          <a:stretch>
            <a:fillRect/>
          </a:stretch>
        </p:blipFill>
        <p:spPr>
          <a:xfrm>
            <a:off x="1210795" y="5301165"/>
            <a:ext cx="739551" cy="1066660"/>
          </a:xfrm>
          <a:prstGeom prst="rect">
            <a:avLst/>
          </a:prstGeom>
        </p:spPr>
      </p:pic>
      <p:sp>
        <p:nvSpPr>
          <p:cNvPr id="7" name="TextBox 6">
            <a:extLst>
              <a:ext uri="{FF2B5EF4-FFF2-40B4-BE49-F238E27FC236}">
                <a16:creationId xmlns:a16="http://schemas.microsoft.com/office/drawing/2014/main" id="{0A067583-9BAD-B6F1-F5E7-0238F2EA7F1C}"/>
              </a:ext>
            </a:extLst>
          </p:cNvPr>
          <p:cNvSpPr txBox="1"/>
          <p:nvPr/>
        </p:nvSpPr>
        <p:spPr>
          <a:xfrm>
            <a:off x="3233251" y="5254772"/>
            <a:ext cx="6097136" cy="923330"/>
          </a:xfrm>
          <a:prstGeom prst="rect">
            <a:avLst/>
          </a:prstGeom>
          <a:noFill/>
        </p:spPr>
        <p:txBody>
          <a:bodyPr wrap="square">
            <a:spAutoFit/>
          </a:bodyPr>
          <a:lstStyle/>
          <a:p>
            <a:pPr algn="ctr"/>
            <a:r>
              <a:rPr lang="sr-Latn-RS" sz="1800" b="1" dirty="0">
                <a:solidFill>
                  <a:schemeClr val="bg1"/>
                </a:solidFill>
                <a:latin typeface="Arial" panose="020B0604020202020204" pitchFamily="34" charset="0"/>
                <a:ea typeface="Calibri" panose="020F0502020204030204" pitchFamily="34" charset="0"/>
                <a:cs typeface="Arial" panose="020B0604020202020204" pitchFamily="34" charset="0"/>
              </a:rPr>
              <a:t>Teaching Assistant</a:t>
            </a:r>
            <a:r>
              <a:rPr lang="en-US" sz="1800" b="1" dirty="0">
                <a:solidFill>
                  <a:schemeClr val="bg1"/>
                </a:solidFill>
                <a:latin typeface="Arial" panose="020B0604020202020204" pitchFamily="34" charset="0"/>
                <a:ea typeface="Calibri" panose="020F0502020204030204" pitchFamily="34" charset="0"/>
                <a:cs typeface="Arial" panose="020B0604020202020204" pitchFamily="34" charset="0"/>
              </a:rPr>
              <a:t> </a:t>
            </a:r>
            <a:r>
              <a:rPr lang="sr-Latn-RS" sz="1800" b="1" dirty="0">
                <a:solidFill>
                  <a:schemeClr val="bg1"/>
                </a:solidFill>
                <a:latin typeface="Arial" panose="020B0604020202020204" pitchFamily="34" charset="0"/>
                <a:ea typeface="Calibri" panose="020F0502020204030204" pitchFamily="34" charset="0"/>
                <a:cs typeface="Arial" panose="020B0604020202020204" pitchFamily="34" charset="0"/>
              </a:rPr>
              <a:t>dr Jelena Živić</a:t>
            </a:r>
            <a:endParaRPr lang="en-US" sz="18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ctr"/>
            <a:r>
              <a:rPr lang="en-US" sz="1800" b="1" dirty="0">
                <a:solidFill>
                  <a:schemeClr val="bg1"/>
                </a:solidFill>
                <a:latin typeface="Arial" panose="020B0604020202020204" pitchFamily="34" charset="0"/>
                <a:ea typeface="Calibri" panose="020F0502020204030204" pitchFamily="34" charset="0"/>
                <a:cs typeface="Arial" panose="020B0604020202020204" pitchFamily="34" charset="0"/>
              </a:rPr>
              <a:t>Faculty of Medical Sciences</a:t>
            </a:r>
          </a:p>
          <a:p>
            <a:pPr algn="ctr"/>
            <a:r>
              <a:rPr lang="en-US" sz="1800" b="1" dirty="0">
                <a:solidFill>
                  <a:schemeClr val="bg1"/>
                </a:solidFill>
                <a:latin typeface="Arial" panose="020B0604020202020204" pitchFamily="34" charset="0"/>
                <a:ea typeface="Calibri" panose="020F0502020204030204" pitchFamily="34" charset="0"/>
                <a:cs typeface="Arial" panose="020B0604020202020204" pitchFamily="34" charset="0"/>
              </a:rPr>
              <a:t>University of Kragujevac</a:t>
            </a:r>
            <a:endParaRPr lang="sr-Latn-RS" sz="1800" b="1" dirty="0">
              <a:solidFill>
                <a:schemeClr val="bg1"/>
              </a:solidFill>
              <a:latin typeface="Arial" panose="020B0604020202020204" pitchFamily="34" charset="0"/>
              <a:ea typeface="Calibri" panose="020F0502020204030204" pitchFamily="34" charset="0"/>
              <a:cs typeface="Arial" panose="020B0604020202020204" pitchFamily="34" charset="0"/>
            </a:endParaRPr>
          </a:p>
        </p:txBody>
      </p:sp>
      <p:pic>
        <p:nvPicPr>
          <p:cNvPr id="15" name="Picture 14">
            <a:extLst>
              <a:ext uri="{FF2B5EF4-FFF2-40B4-BE49-F238E27FC236}">
                <a16:creationId xmlns:a16="http://schemas.microsoft.com/office/drawing/2014/main" id="{CCB4B907-B9C2-C245-9FFD-66BC90D8C4FD}"/>
              </a:ext>
            </a:extLst>
          </p:cNvPr>
          <p:cNvPicPr>
            <a:picLocks noChangeAspect="1"/>
          </p:cNvPicPr>
          <p:nvPr/>
        </p:nvPicPr>
        <p:blipFill rotWithShape="1">
          <a:blip r:embed="rId3"/>
          <a:srcRect t="-2" r="857" b="5673"/>
          <a:stretch/>
        </p:blipFill>
        <p:spPr>
          <a:xfrm>
            <a:off x="10683630" y="5357517"/>
            <a:ext cx="906585" cy="93530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1" name="Title 1">
            <a:extLst>
              <a:ext uri="{FF2B5EF4-FFF2-40B4-BE49-F238E27FC236}">
                <a16:creationId xmlns:a16="http://schemas.microsoft.com/office/drawing/2014/main" id="{1DF13F8B-8361-AB45-1171-BCDE56186506}"/>
              </a:ext>
            </a:extLst>
          </p:cNvPr>
          <p:cNvSpPr txBox="1">
            <a:spLocks/>
          </p:cNvSpPr>
          <p:nvPr/>
        </p:nvSpPr>
        <p:spPr>
          <a:xfrm>
            <a:off x="2601704" y="2038496"/>
            <a:ext cx="7542666" cy="2034150"/>
          </a:xfrm>
          <a:prstGeom prst="rect">
            <a:avLst/>
          </a:prstGeom>
        </p:spPr>
        <p:txBody>
          <a:bodyPr vert="horz" lIns="91440" tIns="0" rIns="91440" bIns="0" rtlCol="0" anchor="b">
            <a:normAutofit fontScale="97500" lnSpcReduction="10000"/>
          </a:bodyPr>
          <a:lstStyle>
            <a:lvl1pPr algn="l" defTabSz="914400" rtl="0" eaLnBrk="1" latinLnBrk="0" hangingPunct="1">
              <a:lnSpc>
                <a:spcPct val="85000"/>
              </a:lnSpc>
              <a:spcBef>
                <a:spcPct val="0"/>
              </a:spcBef>
              <a:buNone/>
              <a:defRPr sz="3600" b="0" kern="1200" spc="-50" baseline="0">
                <a:solidFill>
                  <a:srgbClr val="FFFFFF"/>
                </a:solidFill>
                <a:latin typeface="+mj-lt"/>
                <a:ea typeface="+mj-ea"/>
                <a:cs typeface="+mj-cs"/>
              </a:defRPr>
            </a:lvl1pPr>
          </a:lstStyle>
          <a:p>
            <a:pPr algn="ctr"/>
            <a:r>
              <a:rPr lang="en-US" sz="3500" b="1" dirty="0">
                <a:solidFill>
                  <a:schemeClr val="tx1"/>
                </a:solidFill>
                <a:latin typeface="Arial" panose="020B0604020202020204" pitchFamily="34" charset="0"/>
                <a:cs typeface="Arial" panose="020B0604020202020204" pitchFamily="34" charset="0"/>
              </a:rPr>
              <a:t>Candidiasis of the digestive tract </a:t>
            </a:r>
          </a:p>
          <a:p>
            <a:pPr algn="ctr"/>
            <a:r>
              <a:rPr lang="en-US" sz="3500" b="1" dirty="0">
                <a:solidFill>
                  <a:schemeClr val="tx1"/>
                </a:solidFill>
                <a:latin typeface="Arial" panose="020B0604020202020204" pitchFamily="34" charset="0"/>
                <a:cs typeface="Arial" panose="020B0604020202020204" pitchFamily="34" charset="0"/>
              </a:rPr>
              <a:t>Causes</a:t>
            </a:r>
          </a:p>
          <a:p>
            <a:pPr algn="ctr"/>
            <a:r>
              <a:rPr lang="en-US" sz="3500" b="1" dirty="0">
                <a:solidFill>
                  <a:schemeClr val="tx1"/>
                </a:solidFill>
                <a:latin typeface="Arial" panose="020B0604020202020204" pitchFamily="34" charset="0"/>
                <a:cs typeface="Arial" panose="020B0604020202020204" pitchFamily="34" charset="0"/>
              </a:rPr>
              <a:t> Therapy</a:t>
            </a:r>
          </a:p>
          <a:p>
            <a:pPr algn="ctr"/>
            <a:r>
              <a:rPr lang="en-US" sz="3500" b="1" dirty="0">
                <a:solidFill>
                  <a:schemeClr val="tx1"/>
                </a:solidFill>
                <a:latin typeface="Arial" panose="020B0604020202020204" pitchFamily="34" charset="0"/>
                <a:cs typeface="Arial" panose="020B0604020202020204" pitchFamily="34" charset="0"/>
              </a:rPr>
              <a:t> Oral manifestations.</a:t>
            </a:r>
            <a:br>
              <a:rPr lang="en-US" sz="2800" b="1" dirty="0">
                <a:solidFill>
                  <a:schemeClr val="tx1"/>
                </a:solidFill>
                <a:latin typeface="+mn-lt"/>
              </a:rPr>
            </a:br>
            <a:endParaRPr lang="en-US" sz="2800" b="1" dirty="0">
              <a:solidFill>
                <a:schemeClr val="tx1"/>
              </a:solidFill>
            </a:endParaRPr>
          </a:p>
        </p:txBody>
      </p:sp>
      <p:pic>
        <p:nvPicPr>
          <p:cNvPr id="25" name="Graphic 24" descr="Microscope with chemical flasks">
            <a:extLst>
              <a:ext uri="{FF2B5EF4-FFF2-40B4-BE49-F238E27FC236}">
                <a16:creationId xmlns:a16="http://schemas.microsoft.com/office/drawing/2014/main" id="{5AD7D50C-62FD-DE3C-C2AB-4699E065CA4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22150" y="1933331"/>
            <a:ext cx="2991338" cy="2991338"/>
          </a:xfrm>
          <a:prstGeom prst="rect">
            <a:avLst/>
          </a:prstGeom>
        </p:spPr>
      </p:pic>
    </p:spTree>
    <p:extLst>
      <p:ext uri="{BB962C8B-B14F-4D97-AF65-F5344CB8AC3E}">
        <p14:creationId xmlns:p14="http://schemas.microsoft.com/office/powerpoint/2010/main" val="877398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CD6FB7D-8D0C-C3F1-23BC-7932CCA76C63}"/>
              </a:ext>
            </a:extLst>
          </p:cNvPr>
          <p:cNvPicPr>
            <a:picLocks noChangeAspect="1"/>
          </p:cNvPicPr>
          <p:nvPr/>
        </p:nvPicPr>
        <p:blipFill>
          <a:blip r:embed="rId2"/>
          <a:stretch>
            <a:fillRect/>
          </a:stretch>
        </p:blipFill>
        <p:spPr>
          <a:xfrm>
            <a:off x="1097280" y="463293"/>
            <a:ext cx="10114141" cy="1097375"/>
          </a:xfrm>
          <a:prstGeom prst="rect">
            <a:avLst/>
          </a:prstGeom>
        </p:spPr>
      </p:pic>
      <p:sp>
        <p:nvSpPr>
          <p:cNvPr id="3" name="Content Placeholder 2">
            <a:extLst>
              <a:ext uri="{FF2B5EF4-FFF2-40B4-BE49-F238E27FC236}">
                <a16:creationId xmlns:a16="http://schemas.microsoft.com/office/drawing/2014/main" id="{AEEDB0E0-B0EB-8428-90CE-5EC0DF65FDE7}"/>
              </a:ext>
            </a:extLst>
          </p:cNvPr>
          <p:cNvSpPr>
            <a:spLocks noGrp="1"/>
          </p:cNvSpPr>
          <p:nvPr>
            <p:ph idx="1"/>
          </p:nvPr>
        </p:nvSpPr>
        <p:spPr>
          <a:xfrm>
            <a:off x="2098430" y="1830977"/>
            <a:ext cx="7995139" cy="4023360"/>
          </a:xfrm>
        </p:spPr>
        <p:txBody>
          <a:bodyPr>
            <a:normAutofit/>
          </a:bodyPr>
          <a:lstStyle/>
          <a:p>
            <a:pPr algn="just">
              <a:buFont typeface="Arial" panose="020B0604020202020204" pitchFamily="34" charset="0"/>
              <a:buChar char="•"/>
            </a:pPr>
            <a:r>
              <a:rPr lang="en-US" sz="1700" b="1" dirty="0">
                <a:solidFill>
                  <a:schemeClr val="tx1"/>
                </a:solidFill>
                <a:latin typeface="Arial" panose="020B0604020202020204" pitchFamily="34" charset="0"/>
                <a:cs typeface="Arial" panose="020B0604020202020204" pitchFamily="34" charset="0"/>
              </a:rPr>
              <a:t>Contrast-enhanced computed tomography (CT) of the chest and abdomen </a:t>
            </a:r>
            <a:r>
              <a:rPr lang="en-US" sz="1700" dirty="0">
                <a:solidFill>
                  <a:schemeClr val="tx1"/>
                </a:solidFill>
                <a:latin typeface="Arial" panose="020B0604020202020204" pitchFamily="34" charset="0"/>
                <a:cs typeface="Arial" panose="020B0604020202020204" pitchFamily="34" charset="0"/>
              </a:rPr>
              <a:t>was done – revealed a diffuse thick-walled proximal esophagus and slight thickening of the gastric wall along the lesser curvature, but without typical features of carcinoma. </a:t>
            </a:r>
          </a:p>
          <a:p>
            <a:pPr algn="just">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Repeated endoscopic biopsies were taken from the antrum and from the edge and base of the ulcer, and histology showed granulation tissue and fungal forms consistent with Candida albicans, while the antral biopsy was negative for H pylori. </a:t>
            </a:r>
          </a:p>
          <a:p>
            <a:pPr algn="just">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Thus, there was no evidence of malignancy. </a:t>
            </a:r>
          </a:p>
          <a:p>
            <a:pPr algn="just">
              <a:buFont typeface="Arial" panose="020B0604020202020204" pitchFamily="34" charset="0"/>
              <a:buChar char="•"/>
            </a:pPr>
            <a:r>
              <a:rPr lang="en-US" sz="1700" b="1" dirty="0">
                <a:solidFill>
                  <a:schemeClr val="tx1"/>
                </a:solidFill>
                <a:latin typeface="Arial" panose="020B0604020202020204" pitchFamily="34" charset="0"/>
                <a:cs typeface="Arial" panose="020B0604020202020204" pitchFamily="34" charset="0"/>
              </a:rPr>
              <a:t>Treatment: </a:t>
            </a:r>
            <a:r>
              <a:rPr lang="en-US" sz="1700" dirty="0">
                <a:solidFill>
                  <a:schemeClr val="tx1"/>
                </a:solidFill>
                <a:latin typeface="Arial" panose="020B0604020202020204" pitchFamily="34" charset="0"/>
                <a:cs typeface="Arial" panose="020B0604020202020204" pitchFamily="34" charset="0"/>
              </a:rPr>
              <a:t>oral fluconazole 200mg for 4 weeks, with symptoms resolved within 4 weeks of starting therapy.</a:t>
            </a:r>
          </a:p>
          <a:p>
            <a:pPr algn="just">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The patient was monitored in our gastroenterology clinic. </a:t>
            </a:r>
          </a:p>
          <a:p>
            <a:pPr algn="just">
              <a:buFont typeface="Arial" panose="020B0604020202020204" pitchFamily="34" charset="0"/>
              <a:buChar char="•"/>
            </a:pPr>
            <a:r>
              <a:rPr lang="en-US" sz="1700" b="1" dirty="0">
                <a:solidFill>
                  <a:schemeClr val="tx1"/>
                </a:solidFill>
                <a:latin typeface="Arial" panose="020B0604020202020204" pitchFamily="34" charset="0"/>
                <a:cs typeface="Arial" panose="020B0604020202020204" pitchFamily="34" charset="0"/>
              </a:rPr>
              <a:t>Repeated endoscopy </a:t>
            </a:r>
            <a:r>
              <a:rPr lang="en-US" sz="1700" dirty="0">
                <a:solidFill>
                  <a:schemeClr val="tx1"/>
                </a:solidFill>
                <a:latin typeface="Arial" panose="020B0604020202020204" pitchFamily="34" charset="0"/>
                <a:cs typeface="Arial" panose="020B0604020202020204" pitchFamily="34" charset="0"/>
              </a:rPr>
              <a:t>after 3 months showed complete healing of the ulcer.</a:t>
            </a:r>
          </a:p>
          <a:p>
            <a:endParaRPr lang="en-US" dirty="0"/>
          </a:p>
        </p:txBody>
      </p:sp>
    </p:spTree>
    <p:extLst>
      <p:ext uri="{BB962C8B-B14F-4D97-AF65-F5344CB8AC3E}">
        <p14:creationId xmlns:p14="http://schemas.microsoft.com/office/powerpoint/2010/main" val="32366510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F4D47B-6D8C-7E75-7265-33DC4278473B}"/>
              </a:ext>
            </a:extLst>
          </p:cNvPr>
          <p:cNvPicPr>
            <a:picLocks noChangeAspect="1"/>
          </p:cNvPicPr>
          <p:nvPr/>
        </p:nvPicPr>
        <p:blipFill>
          <a:blip r:embed="rId3"/>
          <a:stretch>
            <a:fillRect/>
          </a:stretch>
        </p:blipFill>
        <p:spPr>
          <a:xfrm>
            <a:off x="1151988" y="527538"/>
            <a:ext cx="10114141" cy="1024217"/>
          </a:xfrm>
          <a:prstGeom prst="rect">
            <a:avLst/>
          </a:prstGeom>
        </p:spPr>
      </p:pic>
      <p:sp>
        <p:nvSpPr>
          <p:cNvPr id="3" name="Content Placeholder 2">
            <a:extLst>
              <a:ext uri="{FF2B5EF4-FFF2-40B4-BE49-F238E27FC236}">
                <a16:creationId xmlns:a16="http://schemas.microsoft.com/office/drawing/2014/main" id="{FC472217-39C1-9488-9A2B-B716F81AD464}"/>
              </a:ext>
            </a:extLst>
          </p:cNvPr>
          <p:cNvSpPr>
            <a:spLocks noGrp="1"/>
          </p:cNvSpPr>
          <p:nvPr>
            <p:ph idx="1"/>
          </p:nvPr>
        </p:nvSpPr>
        <p:spPr>
          <a:xfrm>
            <a:off x="1940078" y="1737360"/>
            <a:ext cx="8149583" cy="4593102"/>
          </a:xfrm>
        </p:spPr>
        <p:txBody>
          <a:bodyPr>
            <a:noAutofit/>
          </a:bodyPr>
          <a:lstStyle/>
          <a:p>
            <a:pPr algn="just">
              <a:lnSpc>
                <a:spcPct val="120000"/>
              </a:lnSpc>
              <a:buFont typeface="Wingdings" panose="05000000000000000000" pitchFamily="2" charset="2"/>
              <a:buChar char="Ø"/>
            </a:pPr>
            <a:r>
              <a:rPr lang="en-US" sz="1600" b="1" i="1" dirty="0">
                <a:solidFill>
                  <a:schemeClr val="tx1"/>
                </a:solidFill>
                <a:latin typeface="Arial" panose="020B0604020202020204" pitchFamily="34" charset="0"/>
                <a:cs typeface="Arial" panose="020B0604020202020204" pitchFamily="34" charset="0"/>
              </a:rPr>
              <a:t>Candida</a:t>
            </a:r>
            <a:r>
              <a:rPr lang="en-US" sz="1600" b="1" dirty="0">
                <a:solidFill>
                  <a:schemeClr val="tx1"/>
                </a:solidFill>
                <a:latin typeface="Arial" panose="020B0604020202020204" pitchFamily="34" charset="0"/>
                <a:cs typeface="Arial" panose="020B0604020202020204" pitchFamily="34" charset="0"/>
              </a:rPr>
              <a:t> species </a:t>
            </a:r>
            <a:r>
              <a:rPr lang="en-US" sz="1600" dirty="0">
                <a:solidFill>
                  <a:schemeClr val="tx1"/>
                </a:solidFill>
                <a:latin typeface="Arial" panose="020B0604020202020204" pitchFamily="34" charset="0"/>
                <a:cs typeface="Arial" panose="020B0604020202020204" pitchFamily="34" charset="0"/>
              </a:rPr>
              <a:t>are ubiquitous fungi and are well niched in the gastrointestinal habitat of a healthy human. </a:t>
            </a:r>
          </a:p>
          <a:p>
            <a:pPr algn="just">
              <a:lnSpc>
                <a:spcPct val="120000"/>
              </a:lnSpc>
              <a:buFont typeface="Wingdings" panose="05000000000000000000" pitchFamily="2" charset="2"/>
              <a:buChar char="Ø"/>
            </a:pPr>
            <a:r>
              <a:rPr lang="en-US" sz="1600" dirty="0">
                <a:solidFill>
                  <a:schemeClr val="tx1"/>
                </a:solidFill>
                <a:latin typeface="Arial" panose="020B0604020202020204" pitchFamily="34" charset="0"/>
                <a:cs typeface="Arial" panose="020B0604020202020204" pitchFamily="34" charset="0"/>
              </a:rPr>
              <a:t>Fungal colonization is controlled by the beneficial bacterial flora and low pH of GIT.</a:t>
            </a:r>
          </a:p>
          <a:p>
            <a:pPr algn="just">
              <a:lnSpc>
                <a:spcPct val="120000"/>
              </a:lnSpc>
              <a:buFont typeface="Wingdings" panose="05000000000000000000" pitchFamily="2" charset="2"/>
              <a:buChar char="Ø"/>
            </a:pPr>
            <a:r>
              <a:rPr lang="en-US" sz="1600" b="1" dirty="0">
                <a:solidFill>
                  <a:schemeClr val="tx1"/>
                </a:solidFill>
                <a:latin typeface="Arial" panose="020B0604020202020204" pitchFamily="34" charset="0"/>
                <a:cs typeface="Arial" panose="020B0604020202020204" pitchFamily="34" charset="0"/>
              </a:rPr>
              <a:t>Etiology: </a:t>
            </a:r>
            <a:r>
              <a:rPr lang="en-US" sz="1600" dirty="0">
                <a:solidFill>
                  <a:schemeClr val="tx1"/>
                </a:solidFill>
                <a:latin typeface="Arial" panose="020B0604020202020204" pitchFamily="34" charset="0"/>
                <a:cs typeface="Arial" panose="020B0604020202020204" pitchFamily="34" charset="0"/>
              </a:rPr>
              <a:t>infection is caused mostly in immunocompromised and debilitating patients like diabetes, patients on long-term steroid therapy and patients on chemotherapeutic drugs, HIV/AIDS patients and rarely in healthy individuals with high-risk factors like prolonged antacid use, Improper use of antibacterial agents. </a:t>
            </a:r>
          </a:p>
          <a:p>
            <a:pPr algn="just">
              <a:lnSpc>
                <a:spcPct val="120000"/>
              </a:lnSpc>
              <a:buFont typeface="Wingdings" panose="05000000000000000000" pitchFamily="2" charset="2"/>
              <a:buChar char="Ø"/>
            </a:pPr>
            <a:r>
              <a:rPr lang="en-US" sz="1600" b="1" dirty="0">
                <a:solidFill>
                  <a:schemeClr val="tx1"/>
                </a:solidFill>
                <a:latin typeface="Arial" panose="020B0604020202020204" pitchFamily="34" charset="0"/>
                <a:cs typeface="Arial" panose="020B0604020202020204" pitchFamily="34" charset="0"/>
              </a:rPr>
              <a:t>Other predisposing factors: </a:t>
            </a:r>
            <a:r>
              <a:rPr lang="en-US" sz="1600" dirty="0">
                <a:solidFill>
                  <a:schemeClr val="tx1"/>
                </a:solidFill>
                <a:latin typeface="Arial" panose="020B0604020202020204" pitchFamily="34" charset="0"/>
                <a:cs typeface="Arial" panose="020B0604020202020204" pitchFamily="34" charset="0"/>
              </a:rPr>
              <a:t>of candidiasis include TB, myxedema, hypoparathyroidism, Addison's disease, nutritional deficiency(vitamin A, B6, Iron), smoking, poorly maintained dentures, IV tubes, catheters, heart valves, old age, infancy, and pregnancy, xerostomia, cardiac achalasia, scleroderma..</a:t>
            </a:r>
          </a:p>
          <a:p>
            <a:pPr algn="just">
              <a:lnSpc>
                <a:spcPct val="120000"/>
              </a:lnSpc>
              <a:buFont typeface="Wingdings" panose="05000000000000000000" pitchFamily="2" charset="2"/>
              <a:buChar char="Ø"/>
            </a:pPr>
            <a:r>
              <a:rPr lang="en-US" sz="1600" dirty="0">
                <a:solidFill>
                  <a:schemeClr val="tx1"/>
                </a:solidFill>
                <a:latin typeface="Arial" panose="020B0604020202020204" pitchFamily="34" charset="0"/>
                <a:cs typeface="Arial" panose="020B0604020202020204" pitchFamily="34" charset="0"/>
              </a:rPr>
              <a:t>Any predisposing factor can cause a loss in the mucosal barrier and subsequent low level of inflammation in GIT</a:t>
            </a:r>
          </a:p>
        </p:txBody>
      </p:sp>
      <p:pic>
        <p:nvPicPr>
          <p:cNvPr id="10" name="Picture 9">
            <a:extLst>
              <a:ext uri="{FF2B5EF4-FFF2-40B4-BE49-F238E27FC236}">
                <a16:creationId xmlns:a16="http://schemas.microsoft.com/office/drawing/2014/main" id="{C06406E1-410C-0A6F-2225-201A674B4AF4}"/>
              </a:ext>
            </a:extLst>
          </p:cNvPr>
          <p:cNvPicPr>
            <a:picLocks noChangeAspect="1"/>
          </p:cNvPicPr>
          <p:nvPr/>
        </p:nvPicPr>
        <p:blipFill rotWithShape="1">
          <a:blip r:embed="rId4"/>
          <a:srcRect b="12811"/>
          <a:stretch/>
        </p:blipFill>
        <p:spPr>
          <a:xfrm>
            <a:off x="9286143" y="215714"/>
            <a:ext cx="2663581" cy="1430016"/>
          </a:xfrm>
          <a:prstGeom prst="rect">
            <a:avLst/>
          </a:prstGeom>
        </p:spPr>
      </p:pic>
      <p:sp>
        <p:nvSpPr>
          <p:cNvPr id="12" name="TextBox 11">
            <a:extLst>
              <a:ext uri="{FF2B5EF4-FFF2-40B4-BE49-F238E27FC236}">
                <a16:creationId xmlns:a16="http://schemas.microsoft.com/office/drawing/2014/main" id="{61D00D22-4DF3-C1BF-0913-7AFC160D968E}"/>
              </a:ext>
            </a:extLst>
          </p:cNvPr>
          <p:cNvSpPr txBox="1"/>
          <p:nvPr/>
        </p:nvSpPr>
        <p:spPr>
          <a:xfrm>
            <a:off x="4838648" y="5991908"/>
            <a:ext cx="4572541" cy="338554"/>
          </a:xfrm>
          <a:prstGeom prst="rect">
            <a:avLst/>
          </a:prstGeom>
          <a:noFill/>
        </p:spPr>
        <p:txBody>
          <a:bodyPr wrap="square">
            <a:spAutoFit/>
          </a:bodyPr>
          <a:lstStyle/>
          <a:p>
            <a:r>
              <a:rPr lang="en-US" sz="1600" b="1" dirty="0">
                <a:solidFill>
                  <a:srgbClr val="FF0000"/>
                </a:solidFill>
                <a:latin typeface="Arial" panose="020B0604020202020204" pitchFamily="34" charset="0"/>
                <a:cs typeface="Arial" panose="020B0604020202020204" pitchFamily="34" charset="0"/>
              </a:rPr>
              <a:t>Imbalance in the bacterial-fungal colony</a:t>
            </a:r>
            <a:endParaRPr lang="en-US" sz="1600" b="1" dirty="0">
              <a:solidFill>
                <a:srgbClr val="FF0000"/>
              </a:solidFill>
            </a:endParaRPr>
          </a:p>
        </p:txBody>
      </p:sp>
      <p:pic>
        <p:nvPicPr>
          <p:cNvPr id="15" name="Picture 14">
            <a:extLst>
              <a:ext uri="{FF2B5EF4-FFF2-40B4-BE49-F238E27FC236}">
                <a16:creationId xmlns:a16="http://schemas.microsoft.com/office/drawing/2014/main" id="{06169495-8560-4C30-2165-FD74DC57654F}"/>
              </a:ext>
            </a:extLst>
          </p:cNvPr>
          <p:cNvPicPr>
            <a:picLocks noChangeAspect="1"/>
          </p:cNvPicPr>
          <p:nvPr/>
        </p:nvPicPr>
        <p:blipFill rotWithShape="1">
          <a:blip r:embed="rId5"/>
          <a:srcRect l="28300" t="6871" r="27951" b="9160"/>
          <a:stretch/>
        </p:blipFill>
        <p:spPr>
          <a:xfrm>
            <a:off x="10290998" y="4962657"/>
            <a:ext cx="1289539" cy="1281110"/>
          </a:xfrm>
          <a:prstGeom prst="ellipse">
            <a:avLst/>
          </a:prstGeom>
          <a:ln>
            <a:noFill/>
          </a:ln>
          <a:effectLst>
            <a:softEdge rad="112500"/>
          </a:effectLst>
        </p:spPr>
      </p:pic>
    </p:spTree>
    <p:extLst>
      <p:ext uri="{BB962C8B-B14F-4D97-AF65-F5344CB8AC3E}">
        <p14:creationId xmlns:p14="http://schemas.microsoft.com/office/powerpoint/2010/main" val="32672673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0AE51D00-E3E8-0B3B-F45D-CF504424E909}"/>
              </a:ext>
            </a:extLst>
          </p:cNvPr>
          <p:cNvPicPr>
            <a:picLocks noGrp="1" noChangeAspect="1"/>
          </p:cNvPicPr>
          <p:nvPr>
            <p:ph idx="1"/>
          </p:nvPr>
        </p:nvPicPr>
        <p:blipFill rotWithShape="1">
          <a:blip r:embed="rId3"/>
          <a:srcRect b="3123"/>
          <a:stretch/>
        </p:blipFill>
        <p:spPr>
          <a:xfrm>
            <a:off x="2114060" y="279778"/>
            <a:ext cx="8151446" cy="5989151"/>
          </a:xfrm>
          <a:prstGeom prst="rect">
            <a:avLst/>
          </a:prstGeom>
        </p:spPr>
      </p:pic>
      <p:sp>
        <p:nvSpPr>
          <p:cNvPr id="6" name="TextBox 5">
            <a:extLst>
              <a:ext uri="{FF2B5EF4-FFF2-40B4-BE49-F238E27FC236}">
                <a16:creationId xmlns:a16="http://schemas.microsoft.com/office/drawing/2014/main" id="{9BFBE8FF-7304-56C1-C574-39BEE5D4CF46}"/>
              </a:ext>
            </a:extLst>
          </p:cNvPr>
          <p:cNvSpPr txBox="1"/>
          <p:nvPr/>
        </p:nvSpPr>
        <p:spPr>
          <a:xfrm>
            <a:off x="2375875" y="6440592"/>
            <a:ext cx="7627817" cy="261610"/>
          </a:xfrm>
          <a:prstGeom prst="rect">
            <a:avLst/>
          </a:prstGeom>
          <a:noFill/>
        </p:spPr>
        <p:txBody>
          <a:bodyPr wrap="square">
            <a:spAutoFit/>
          </a:bodyPr>
          <a:lstStyle/>
          <a:p>
            <a:r>
              <a:rPr lang="en-US" sz="1100" dirty="0" err="1"/>
              <a:t>liev</a:t>
            </a:r>
            <a:r>
              <a:rPr lang="en-US" sz="1100" dirty="0"/>
              <a:t>, I., Leonardi, I. Fungal dysbiosis: immunity and interactions at mucosal barriers. </a:t>
            </a:r>
            <a:r>
              <a:rPr lang="en-US" sz="1100" i="1" dirty="0"/>
              <a:t>Nat Rev Immunol. </a:t>
            </a:r>
            <a:r>
              <a:rPr lang="en-US" sz="1100" dirty="0"/>
              <a:t>2017. 635–646</a:t>
            </a:r>
          </a:p>
        </p:txBody>
      </p:sp>
      <p:sp>
        <p:nvSpPr>
          <p:cNvPr id="5" name="Oval 4">
            <a:extLst>
              <a:ext uri="{FF2B5EF4-FFF2-40B4-BE49-F238E27FC236}">
                <a16:creationId xmlns:a16="http://schemas.microsoft.com/office/drawing/2014/main" id="{A1C7AAE5-FC0D-C5A5-51A5-A9C2E8F15B1B}"/>
              </a:ext>
            </a:extLst>
          </p:cNvPr>
          <p:cNvSpPr/>
          <p:nvPr/>
        </p:nvSpPr>
        <p:spPr>
          <a:xfrm>
            <a:off x="5970896" y="3357348"/>
            <a:ext cx="675564" cy="423081"/>
          </a:xfrm>
          <a:prstGeom prst="ellipse">
            <a:avLst/>
          </a:prstGeom>
          <a:noFill/>
          <a:ln w="381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25531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B2B4B-4F6C-BF29-BB48-198287DAF58B}"/>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2D7C1413-878F-10A3-3327-CC8898C5A417}"/>
              </a:ext>
            </a:extLst>
          </p:cNvPr>
          <p:cNvPicPr>
            <a:picLocks noChangeAspect="1"/>
          </p:cNvPicPr>
          <p:nvPr/>
        </p:nvPicPr>
        <p:blipFill>
          <a:blip r:embed="rId3"/>
          <a:stretch>
            <a:fillRect/>
          </a:stretch>
        </p:blipFill>
        <p:spPr>
          <a:xfrm>
            <a:off x="1069409" y="476797"/>
            <a:ext cx="10114141" cy="1024217"/>
          </a:xfrm>
          <a:prstGeom prst="rect">
            <a:avLst/>
          </a:prstGeom>
        </p:spPr>
      </p:pic>
      <p:sp>
        <p:nvSpPr>
          <p:cNvPr id="3" name="Content Placeholder 2">
            <a:extLst>
              <a:ext uri="{FF2B5EF4-FFF2-40B4-BE49-F238E27FC236}">
                <a16:creationId xmlns:a16="http://schemas.microsoft.com/office/drawing/2014/main" id="{17F38B99-1D3E-B3C1-8EF0-20D4686FC1C2}"/>
              </a:ext>
            </a:extLst>
          </p:cNvPr>
          <p:cNvSpPr>
            <a:spLocks noGrp="1"/>
          </p:cNvSpPr>
          <p:nvPr>
            <p:ph idx="1"/>
          </p:nvPr>
        </p:nvSpPr>
        <p:spPr>
          <a:xfrm>
            <a:off x="1790541" y="1896475"/>
            <a:ext cx="8671876" cy="4484728"/>
          </a:xfrm>
        </p:spPr>
        <p:txBody>
          <a:bodyPr>
            <a:normAutofit fontScale="92500" lnSpcReduction="20000"/>
          </a:bodyPr>
          <a:lstStyle/>
          <a:p>
            <a:pPr algn="just">
              <a:buFont typeface="Arial" panose="020B0604020202020204" pitchFamily="34" charset="0"/>
              <a:buChar char="•"/>
            </a:pPr>
            <a:r>
              <a:rPr lang="en-US" sz="1600" b="1" dirty="0">
                <a:solidFill>
                  <a:schemeClr val="tx1"/>
                </a:solidFill>
                <a:latin typeface="Arial" panose="020B0604020202020204" pitchFamily="34" charset="0"/>
                <a:cs typeface="Arial" panose="020B0604020202020204" pitchFamily="34" charset="0"/>
              </a:rPr>
              <a:t>Esophageal candidiasis (EC) </a:t>
            </a:r>
            <a:r>
              <a:rPr lang="en-US" sz="1600" dirty="0">
                <a:solidFill>
                  <a:schemeClr val="tx1"/>
                </a:solidFill>
                <a:latin typeface="Arial" panose="020B0604020202020204" pitchFamily="34" charset="0"/>
                <a:cs typeface="Arial" panose="020B0604020202020204" pitchFamily="34" charset="0"/>
              </a:rPr>
              <a:t>is the most common type of infectious esophagitis. </a:t>
            </a:r>
          </a:p>
          <a:p>
            <a:pPr algn="just">
              <a:buFont typeface="Arial" panose="020B0604020202020204" pitchFamily="34" charset="0"/>
              <a:buChar char="•"/>
            </a:pPr>
            <a:r>
              <a:rPr lang="en-US" sz="1600" dirty="0">
                <a:solidFill>
                  <a:schemeClr val="tx1"/>
                </a:solidFill>
                <a:latin typeface="Arial" panose="020B0604020202020204" pitchFamily="34" charset="0"/>
                <a:cs typeface="Arial" panose="020B0604020202020204" pitchFamily="34" charset="0"/>
              </a:rPr>
              <a:t>In the gastrointestinal tract, the esophagus is the second most susceptible to candida infection, only after the oropharynx.</a:t>
            </a:r>
          </a:p>
          <a:p>
            <a:pPr algn="just">
              <a:buFont typeface="Arial" panose="020B0604020202020204" pitchFamily="34" charset="0"/>
              <a:buChar char="•"/>
            </a:pPr>
            <a:r>
              <a:rPr lang="en-US" sz="1600" dirty="0">
                <a:solidFill>
                  <a:schemeClr val="tx1"/>
                </a:solidFill>
                <a:latin typeface="Arial" panose="020B0604020202020204" pitchFamily="34" charset="0"/>
                <a:cs typeface="Arial" panose="020B0604020202020204" pitchFamily="34" charset="0"/>
              </a:rPr>
              <a:t>Some studies suggest that smoking is also associated with the development of esophageal candidiasis. </a:t>
            </a:r>
          </a:p>
          <a:p>
            <a:pPr algn="just">
              <a:buFont typeface="Arial" panose="020B0604020202020204" pitchFamily="34" charset="0"/>
              <a:buChar char="•"/>
            </a:pPr>
            <a:r>
              <a:rPr lang="en-US" sz="1600" dirty="0">
                <a:solidFill>
                  <a:schemeClr val="tx1"/>
                </a:solidFill>
                <a:latin typeface="Arial" panose="020B0604020202020204" pitchFamily="34" charset="0"/>
                <a:cs typeface="Arial" panose="020B0604020202020204" pitchFamily="34" charset="0"/>
              </a:rPr>
              <a:t>It is important to:</a:t>
            </a:r>
          </a:p>
          <a:p>
            <a:pPr algn="just">
              <a:buFont typeface="Arial" panose="020B0604020202020204" pitchFamily="34" charset="0"/>
              <a:buChar char="•"/>
            </a:pPr>
            <a:endParaRPr lang="en-US" sz="1700" dirty="0">
              <a:solidFill>
                <a:schemeClr val="tx1"/>
              </a:solidFill>
              <a:latin typeface="Arial" panose="020B0604020202020204" pitchFamily="34" charset="0"/>
              <a:cs typeface="Arial" panose="020B0604020202020204" pitchFamily="34" charset="0"/>
            </a:endParaRPr>
          </a:p>
          <a:p>
            <a:pPr algn="just">
              <a:buFont typeface="Arial" panose="020B0604020202020204" pitchFamily="34" charset="0"/>
              <a:buChar char="•"/>
            </a:pPr>
            <a:endParaRPr lang="en-US" sz="1700" dirty="0">
              <a:solidFill>
                <a:schemeClr val="tx1"/>
              </a:solidFill>
              <a:latin typeface="Arial" panose="020B0604020202020204" pitchFamily="34" charset="0"/>
              <a:cs typeface="Arial" panose="020B0604020202020204" pitchFamily="34" charset="0"/>
            </a:endParaRPr>
          </a:p>
          <a:p>
            <a:pPr algn="just">
              <a:buFont typeface="Arial" panose="020B0604020202020204" pitchFamily="34" charset="0"/>
              <a:buChar char="•"/>
            </a:pPr>
            <a:endParaRPr lang="en-US" sz="1700" dirty="0">
              <a:solidFill>
                <a:schemeClr val="tx1"/>
              </a:solidFill>
              <a:latin typeface="Arial" panose="020B0604020202020204" pitchFamily="34" charset="0"/>
              <a:cs typeface="Arial" panose="020B0604020202020204" pitchFamily="34" charset="0"/>
            </a:endParaRPr>
          </a:p>
          <a:p>
            <a:pPr algn="just">
              <a:buFont typeface="Arial" panose="020B0604020202020204" pitchFamily="34" charset="0"/>
              <a:buChar char="•"/>
            </a:pPr>
            <a:endParaRPr lang="en-US" sz="1700" dirty="0">
              <a:solidFill>
                <a:schemeClr val="tx1"/>
              </a:solidFill>
              <a:latin typeface="Arial" panose="020B0604020202020204" pitchFamily="34" charset="0"/>
              <a:cs typeface="Arial" panose="020B0604020202020204" pitchFamily="34" charset="0"/>
            </a:endParaRPr>
          </a:p>
          <a:p>
            <a:pPr algn="just">
              <a:buFont typeface="Arial" panose="020B0604020202020204" pitchFamily="34" charset="0"/>
              <a:buChar char="•"/>
            </a:pPr>
            <a:r>
              <a:rPr lang="en-US" sz="1600" dirty="0">
                <a:solidFill>
                  <a:schemeClr val="tx1"/>
                </a:solidFill>
                <a:latin typeface="Arial" panose="020B0604020202020204" pitchFamily="34" charset="0"/>
                <a:cs typeface="Arial" panose="020B0604020202020204" pitchFamily="34" charset="0"/>
              </a:rPr>
              <a:t>The presence of chemicals weakens the local immune surface of esophageal squamous epithelium. Subsequently, symbiotic bacteria such as </a:t>
            </a:r>
            <a:r>
              <a:rPr lang="en-US" sz="1600" i="1" dirty="0">
                <a:solidFill>
                  <a:schemeClr val="tx1"/>
                </a:solidFill>
                <a:latin typeface="Arial" panose="020B0604020202020204" pitchFamily="34" charset="0"/>
                <a:cs typeface="Arial" panose="020B0604020202020204" pitchFamily="34" charset="0"/>
              </a:rPr>
              <a:t>Candida albicans</a:t>
            </a:r>
            <a:r>
              <a:rPr lang="en-US" sz="1600" dirty="0">
                <a:solidFill>
                  <a:schemeClr val="tx1"/>
                </a:solidFill>
                <a:latin typeface="Arial" panose="020B0604020202020204" pitchFamily="34" charset="0"/>
                <a:cs typeface="Arial" panose="020B0604020202020204" pitchFamily="34" charset="0"/>
              </a:rPr>
              <a:t> were allowed to invade and proliferate, leading to candida esophagitis.</a:t>
            </a:r>
          </a:p>
          <a:p>
            <a:pPr algn="just">
              <a:buFont typeface="Arial" panose="020B0604020202020204" pitchFamily="34" charset="0"/>
              <a:buChar char="•"/>
            </a:pPr>
            <a:r>
              <a:rPr lang="en-US" sz="1600" dirty="0">
                <a:solidFill>
                  <a:schemeClr val="tx1"/>
                </a:solidFill>
                <a:latin typeface="Arial" panose="020B0604020202020204" pitchFamily="34" charset="0"/>
                <a:cs typeface="Arial" panose="020B0604020202020204" pitchFamily="34" charset="0"/>
              </a:rPr>
              <a:t>Except for a few complications such as necrotizing esophageal candidiasis, fistula, and sepsis, the prognosis of esophageal candidiasis has been good.</a:t>
            </a:r>
            <a:endParaRPr lang="en-US" sz="1600" dirty="0">
              <a:solidFill>
                <a:schemeClr val="tx1"/>
              </a:solidFill>
            </a:endParaRPr>
          </a:p>
          <a:p>
            <a:pPr algn="just"/>
            <a:endParaRPr lang="en-US" sz="1400" dirty="0"/>
          </a:p>
        </p:txBody>
      </p:sp>
      <p:sp>
        <p:nvSpPr>
          <p:cNvPr id="5" name="TextBox 4">
            <a:extLst>
              <a:ext uri="{FF2B5EF4-FFF2-40B4-BE49-F238E27FC236}">
                <a16:creationId xmlns:a16="http://schemas.microsoft.com/office/drawing/2014/main" id="{7F794EE7-559E-98F8-19DD-448D9F3779A6}"/>
              </a:ext>
            </a:extLst>
          </p:cNvPr>
          <p:cNvSpPr txBox="1"/>
          <p:nvPr/>
        </p:nvSpPr>
        <p:spPr>
          <a:xfrm>
            <a:off x="3696677" y="3134389"/>
            <a:ext cx="6765740" cy="984885"/>
          </a:xfrm>
          <a:prstGeom prst="rect">
            <a:avLst/>
          </a:prstGeom>
          <a:noFill/>
        </p:spPr>
        <p:txBody>
          <a:bodyPr wrap="square">
            <a:spAutoFit/>
          </a:bodyPr>
          <a:lstStyle/>
          <a:p>
            <a:pPr algn="just"/>
            <a:r>
              <a:rPr lang="en-US" sz="1450" dirty="0">
                <a:solidFill>
                  <a:schemeClr val="tx1"/>
                </a:solidFill>
                <a:latin typeface="Arial" panose="020B0604020202020204" pitchFamily="34" charset="0"/>
                <a:cs typeface="Arial" panose="020B0604020202020204" pitchFamily="34" charset="0"/>
              </a:rPr>
              <a:t>differentiate esophageal candidiasis from other forms of infectious esophagitis such as cytomegalovirus, herpes simplex virus, gastroesophageal reflux disease, medication-induced esophagitis, radiation-induced esophageal injury, and inflammatory conditions such as eosinophilic esophagitis</a:t>
            </a:r>
            <a:endParaRPr lang="en-US" sz="1450" dirty="0"/>
          </a:p>
        </p:txBody>
      </p:sp>
      <p:sp>
        <p:nvSpPr>
          <p:cNvPr id="7" name="TextBox 6">
            <a:extLst>
              <a:ext uri="{FF2B5EF4-FFF2-40B4-BE49-F238E27FC236}">
                <a16:creationId xmlns:a16="http://schemas.microsoft.com/office/drawing/2014/main" id="{B0AF590D-46C2-B2EB-72F6-82CAAA6C0D21}"/>
              </a:ext>
            </a:extLst>
          </p:cNvPr>
          <p:cNvSpPr txBox="1"/>
          <p:nvPr/>
        </p:nvSpPr>
        <p:spPr>
          <a:xfrm>
            <a:off x="3297703" y="4315472"/>
            <a:ext cx="7103756" cy="538609"/>
          </a:xfrm>
          <a:prstGeom prst="rect">
            <a:avLst/>
          </a:prstGeom>
          <a:noFill/>
        </p:spPr>
        <p:txBody>
          <a:bodyPr wrap="square">
            <a:spAutoFit/>
          </a:bodyPr>
          <a:lstStyle/>
          <a:p>
            <a:pPr algn="just"/>
            <a:r>
              <a:rPr lang="en-US" sz="1450" dirty="0"/>
              <a:t>morphologically differentiate between </a:t>
            </a:r>
            <a:r>
              <a:rPr lang="en-US" sz="1450" dirty="0">
                <a:hlinkClick r:id="rId4" tooltip="Learn more about invasive candidiasis from ScienceDirect's AI-generated Topic Pages"/>
              </a:rPr>
              <a:t>invasive candidiasis</a:t>
            </a:r>
            <a:r>
              <a:rPr lang="en-US" sz="1450" dirty="0"/>
              <a:t> and superficial colonization, as </a:t>
            </a:r>
            <a:r>
              <a:rPr lang="en-US" sz="1450" i="1" dirty="0"/>
              <a:t>Candida</a:t>
            </a:r>
            <a:r>
              <a:rPr lang="en-US" sz="1450" dirty="0"/>
              <a:t> is capable of colonizing benign </a:t>
            </a:r>
            <a:r>
              <a:rPr lang="en-US" sz="1450" dirty="0">
                <a:hlinkClick r:id="rId5" tooltip="Learn more about ulcers from ScienceDirect's AI-generated Topic Pages"/>
              </a:rPr>
              <a:t>ulcers</a:t>
            </a:r>
            <a:r>
              <a:rPr lang="en-US" sz="1450" dirty="0"/>
              <a:t> and </a:t>
            </a:r>
            <a:r>
              <a:rPr lang="en-US" sz="1450" dirty="0">
                <a:hlinkClick r:id="rId6" tooltip="Learn more about mucosal surfaces from ScienceDirect's AI-generated Topic Pages"/>
              </a:rPr>
              <a:t>mucosal surfaces</a:t>
            </a:r>
            <a:r>
              <a:rPr lang="en-US" sz="1450" dirty="0"/>
              <a:t> without invasion</a:t>
            </a:r>
            <a:r>
              <a:rPr lang="en-US" sz="1400" dirty="0"/>
              <a:t>.</a:t>
            </a:r>
          </a:p>
        </p:txBody>
      </p:sp>
      <p:cxnSp>
        <p:nvCxnSpPr>
          <p:cNvPr id="11" name="Straight Arrow Connector 10">
            <a:extLst>
              <a:ext uri="{FF2B5EF4-FFF2-40B4-BE49-F238E27FC236}">
                <a16:creationId xmlns:a16="http://schemas.microsoft.com/office/drawing/2014/main" id="{9B300DAF-3966-44A1-D9A8-7549BAF0C68F}"/>
              </a:ext>
            </a:extLst>
          </p:cNvPr>
          <p:cNvCxnSpPr>
            <a:cxnSpLocks/>
          </p:cNvCxnSpPr>
          <p:nvPr/>
        </p:nvCxnSpPr>
        <p:spPr>
          <a:xfrm flipV="1">
            <a:off x="3297703" y="3343031"/>
            <a:ext cx="375138" cy="85969"/>
          </a:xfrm>
          <a:prstGeom prst="straightConnector1">
            <a:avLst/>
          </a:prstGeom>
          <a:ln>
            <a:headEnd type="none" w="med" len="med"/>
            <a:tailEnd type="arrow" w="med" len="med"/>
          </a:ln>
        </p:spPr>
        <p:style>
          <a:lnRef idx="3">
            <a:schemeClr val="accent6"/>
          </a:lnRef>
          <a:fillRef idx="0">
            <a:schemeClr val="accent6"/>
          </a:fillRef>
          <a:effectRef idx="2">
            <a:schemeClr val="accent6"/>
          </a:effectRef>
          <a:fontRef idx="minor">
            <a:schemeClr val="tx1"/>
          </a:fontRef>
        </p:style>
      </p:cxnSp>
      <p:cxnSp>
        <p:nvCxnSpPr>
          <p:cNvPr id="13" name="Straight Arrow Connector 12">
            <a:extLst>
              <a:ext uri="{FF2B5EF4-FFF2-40B4-BE49-F238E27FC236}">
                <a16:creationId xmlns:a16="http://schemas.microsoft.com/office/drawing/2014/main" id="{CE5CE26D-1019-451E-5D20-3DBC9BC5243F}"/>
              </a:ext>
            </a:extLst>
          </p:cNvPr>
          <p:cNvCxnSpPr>
            <a:cxnSpLocks/>
          </p:cNvCxnSpPr>
          <p:nvPr/>
        </p:nvCxnSpPr>
        <p:spPr>
          <a:xfrm>
            <a:off x="2926871" y="3625198"/>
            <a:ext cx="741663" cy="645657"/>
          </a:xfrm>
          <a:prstGeom prst="straightConnector1">
            <a:avLst/>
          </a:prstGeom>
          <a:ln>
            <a:headEnd type="none" w="med" len="med"/>
            <a:tailEnd type="arrow" w="med" len="med"/>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41181532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1A3C6-A8B5-62FC-3EAB-10E3D40D5D80}"/>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25319ADE-DC36-D07B-02C8-E7DD4C61709B}"/>
              </a:ext>
            </a:extLst>
          </p:cNvPr>
          <p:cNvPicPr>
            <a:picLocks noChangeAspect="1"/>
          </p:cNvPicPr>
          <p:nvPr/>
        </p:nvPicPr>
        <p:blipFill>
          <a:blip r:embed="rId3"/>
          <a:stretch>
            <a:fillRect/>
          </a:stretch>
        </p:blipFill>
        <p:spPr>
          <a:xfrm>
            <a:off x="1069409" y="476797"/>
            <a:ext cx="10114141" cy="1024217"/>
          </a:xfrm>
          <a:prstGeom prst="rect">
            <a:avLst/>
          </a:prstGeom>
        </p:spPr>
      </p:pic>
      <p:sp>
        <p:nvSpPr>
          <p:cNvPr id="3" name="Content Placeholder 2">
            <a:extLst>
              <a:ext uri="{FF2B5EF4-FFF2-40B4-BE49-F238E27FC236}">
                <a16:creationId xmlns:a16="http://schemas.microsoft.com/office/drawing/2014/main" id="{006E10DF-4C22-4701-1CAF-7F29F9546A1D}"/>
              </a:ext>
            </a:extLst>
          </p:cNvPr>
          <p:cNvSpPr>
            <a:spLocks noGrp="1"/>
          </p:cNvSpPr>
          <p:nvPr>
            <p:ph idx="1"/>
          </p:nvPr>
        </p:nvSpPr>
        <p:spPr>
          <a:xfrm>
            <a:off x="1069408" y="1830103"/>
            <a:ext cx="9426654" cy="4023360"/>
          </a:xfrm>
        </p:spPr>
        <p:txBody>
          <a:bodyPr>
            <a:normAutofit/>
          </a:bodyPr>
          <a:lstStyle/>
          <a:p>
            <a:pPr algn="just"/>
            <a:endParaRPr lang="en-US" dirty="0">
              <a:solidFill>
                <a:schemeClr val="tx1"/>
              </a:solidFill>
            </a:endParaRPr>
          </a:p>
          <a:p>
            <a:pPr algn="just"/>
            <a:r>
              <a:rPr lang="en-US" dirty="0"/>
              <a:t> </a:t>
            </a:r>
          </a:p>
        </p:txBody>
      </p:sp>
      <p:sp>
        <p:nvSpPr>
          <p:cNvPr id="5" name="TextBox 4">
            <a:extLst>
              <a:ext uri="{FF2B5EF4-FFF2-40B4-BE49-F238E27FC236}">
                <a16:creationId xmlns:a16="http://schemas.microsoft.com/office/drawing/2014/main" id="{329B3F90-2CA6-BBF1-FBA7-D49BFFFD4DE2}"/>
              </a:ext>
            </a:extLst>
          </p:cNvPr>
          <p:cNvSpPr txBox="1"/>
          <p:nvPr/>
        </p:nvSpPr>
        <p:spPr>
          <a:xfrm>
            <a:off x="1633414" y="1807960"/>
            <a:ext cx="8925171" cy="3293209"/>
          </a:xfrm>
          <a:prstGeom prst="rect">
            <a:avLst/>
          </a:prstGeom>
          <a:noFill/>
        </p:spPr>
        <p:txBody>
          <a:bodyPr wrap="square">
            <a:spAutoFit/>
          </a:bodyPr>
          <a:lstStyle/>
          <a:p>
            <a:pPr marL="285750" indent="-285750" algn="just">
              <a:buFont typeface="Arial" panose="020B0604020202020204" pitchFamily="34" charset="0"/>
              <a:buChar char="•"/>
            </a:pPr>
            <a:r>
              <a:rPr lang="en-US" sz="1600" i="1" dirty="0">
                <a:latin typeface="Arial" panose="020B0604020202020204" pitchFamily="34" charset="0"/>
                <a:cs typeface="Arial" panose="020B0604020202020204" pitchFamily="34" charset="0"/>
              </a:rPr>
              <a:t>Candida</a:t>
            </a:r>
            <a:r>
              <a:rPr lang="en-US" sz="1600" dirty="0">
                <a:latin typeface="Arial" panose="020B0604020202020204" pitchFamily="34" charset="0"/>
                <a:cs typeface="Arial" panose="020B0604020202020204" pitchFamily="34" charset="0"/>
              </a:rPr>
              <a:t> esophagitis requires systemic therapy with fluconazole for 14-21 days. </a:t>
            </a:r>
          </a:p>
          <a:p>
            <a:pPr algn="just"/>
            <a:endParaRPr lang="en-US" sz="1600"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n-US" sz="1600" dirty="0">
                <a:latin typeface="Arial" panose="020B0604020202020204" pitchFamily="34" charset="0"/>
                <a:cs typeface="Arial" panose="020B0604020202020204" pitchFamily="34" charset="0"/>
              </a:rPr>
              <a:t>Parenteral therapy with fluconazole may be required initially if the patient is unable to take oral medications. </a:t>
            </a:r>
          </a:p>
          <a:p>
            <a:pPr algn="just"/>
            <a:endParaRPr lang="en-US" sz="1600"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n-US" sz="1600" dirty="0">
                <a:latin typeface="Arial" panose="020B0604020202020204" pitchFamily="34" charset="0"/>
                <a:cs typeface="Arial" panose="020B0604020202020204" pitchFamily="34" charset="0"/>
              </a:rPr>
              <a:t>Daily suppressive antifungal therapy with fluconazole 100-200 mg/d is effective for preventing recurrent episodes, but it should be used only if the recurrences become frequent or are associated with malnutrition due to poor oral intake and wasting syndrome. </a:t>
            </a:r>
          </a:p>
          <a:p>
            <a:pPr algn="just"/>
            <a:endParaRPr lang="en-US" sz="1600"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n-US" sz="1600" dirty="0">
                <a:latin typeface="Arial" panose="020B0604020202020204" pitchFamily="34" charset="0"/>
                <a:cs typeface="Arial" panose="020B0604020202020204" pitchFamily="34" charset="0"/>
              </a:rPr>
              <a:t>Recommended alternatives for fluconazole-refractory disease include itraconazole, voriconazole, </a:t>
            </a:r>
            <a:r>
              <a:rPr lang="en-US" sz="1600" dirty="0" err="1">
                <a:latin typeface="Arial" panose="020B0604020202020204" pitchFamily="34" charset="0"/>
                <a:cs typeface="Arial" panose="020B0604020202020204" pitchFamily="34" charset="0"/>
              </a:rPr>
              <a:t>caspofungin</a:t>
            </a:r>
            <a:r>
              <a:rPr lang="en-US" sz="1600" dirty="0">
                <a:latin typeface="Arial" panose="020B0604020202020204" pitchFamily="34" charset="0"/>
                <a:cs typeface="Arial" panose="020B0604020202020204" pitchFamily="34" charset="0"/>
              </a:rPr>
              <a:t>, micafungin, and amphotericin B.</a:t>
            </a:r>
          </a:p>
          <a:p>
            <a:pPr marL="285750" indent="-285750" algn="just">
              <a:buFont typeface="Arial" panose="020B0604020202020204" pitchFamily="34" charset="0"/>
              <a:buChar char="•"/>
            </a:pPr>
            <a:endParaRPr lang="en-US" sz="1600" dirty="0">
              <a:latin typeface="Arial" panose="020B0604020202020204" pitchFamily="34" charset="0"/>
              <a:cs typeface="Arial" panose="020B0604020202020204" pitchFamily="34" charset="0"/>
            </a:endParaRPr>
          </a:p>
          <a:p>
            <a:pPr algn="just"/>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652653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C369D3A-0574-6575-03DA-A7D9B0ACEADB}"/>
              </a:ext>
            </a:extLst>
          </p:cNvPr>
          <p:cNvPicPr>
            <a:picLocks noChangeAspect="1"/>
          </p:cNvPicPr>
          <p:nvPr/>
        </p:nvPicPr>
        <p:blipFill>
          <a:blip r:embed="rId3"/>
          <a:stretch>
            <a:fillRect/>
          </a:stretch>
        </p:blipFill>
        <p:spPr>
          <a:xfrm>
            <a:off x="1069409" y="476797"/>
            <a:ext cx="10114141" cy="1024217"/>
          </a:xfrm>
          <a:prstGeom prst="rect">
            <a:avLst/>
          </a:prstGeom>
        </p:spPr>
      </p:pic>
      <p:sp>
        <p:nvSpPr>
          <p:cNvPr id="3" name="Content Placeholder 2">
            <a:extLst>
              <a:ext uri="{FF2B5EF4-FFF2-40B4-BE49-F238E27FC236}">
                <a16:creationId xmlns:a16="http://schemas.microsoft.com/office/drawing/2014/main" id="{152264DE-8DE5-3837-5946-DEF8A868B394}"/>
              </a:ext>
            </a:extLst>
          </p:cNvPr>
          <p:cNvSpPr>
            <a:spLocks noGrp="1"/>
          </p:cNvSpPr>
          <p:nvPr>
            <p:ph idx="1"/>
          </p:nvPr>
        </p:nvSpPr>
        <p:spPr>
          <a:xfrm>
            <a:off x="1862795" y="1916073"/>
            <a:ext cx="8527368" cy="4023360"/>
          </a:xfrm>
        </p:spPr>
        <p:txBody>
          <a:bodyPr>
            <a:normAutofit/>
          </a:bodyPr>
          <a:lstStyle/>
          <a:p>
            <a:pPr algn="just">
              <a:buFont typeface="Arial" panose="020B0604020202020204" pitchFamily="34" charset="0"/>
              <a:buChar char="•"/>
            </a:pPr>
            <a:r>
              <a:rPr lang="en-US" sz="1600" b="1" dirty="0">
                <a:solidFill>
                  <a:schemeClr val="tx1"/>
                </a:solidFill>
                <a:latin typeface="Arial" panose="020B0604020202020204" pitchFamily="34" charset="0"/>
                <a:cs typeface="Arial" panose="020B0604020202020204" pitchFamily="34" charset="0"/>
              </a:rPr>
              <a:t>Fungal infections of gastric </a:t>
            </a:r>
            <a:r>
              <a:rPr lang="en-US" sz="1600" dirty="0">
                <a:solidFill>
                  <a:schemeClr val="tx1"/>
                </a:solidFill>
                <a:latin typeface="Arial" panose="020B0604020202020204" pitchFamily="34" charset="0"/>
                <a:cs typeface="Arial" panose="020B0604020202020204" pitchFamily="34" charset="0"/>
              </a:rPr>
              <a:t>ulcers are rare, mostly in patients who had undergone surgery for peptic ulcer disease or in an immunosuppressed state</a:t>
            </a:r>
          </a:p>
          <a:p>
            <a:pPr algn="just">
              <a:buFont typeface="Arial" panose="020B0604020202020204" pitchFamily="34" charset="0"/>
              <a:buChar char="•"/>
            </a:pPr>
            <a:r>
              <a:rPr lang="en-US" sz="1600" dirty="0">
                <a:solidFill>
                  <a:schemeClr val="tx1"/>
                </a:solidFill>
                <a:latin typeface="Arial" panose="020B0604020202020204" pitchFamily="34" charset="0"/>
                <a:cs typeface="Arial" panose="020B0604020202020204" pitchFamily="34" charset="0"/>
              </a:rPr>
              <a:t>It is possible that antacids cause a decrease in the acidic environment in the stomach cavity, which is beneficial to the growth of fungus. </a:t>
            </a:r>
          </a:p>
          <a:p>
            <a:pPr algn="just">
              <a:buFont typeface="Arial" panose="020B0604020202020204" pitchFamily="34" charset="0"/>
              <a:buChar char="•"/>
            </a:pPr>
            <a:r>
              <a:rPr lang="en-US" sz="1600" b="1" dirty="0">
                <a:solidFill>
                  <a:schemeClr val="tx1"/>
                </a:solidFill>
                <a:latin typeface="Arial" panose="020B0604020202020204" pitchFamily="34" charset="0"/>
                <a:cs typeface="Arial" panose="020B0604020202020204" pitchFamily="34" charset="0"/>
              </a:rPr>
              <a:t>Use of Proton-Pump Inhibitors - </a:t>
            </a:r>
            <a:r>
              <a:rPr lang="en-US" sz="1600" dirty="0">
                <a:solidFill>
                  <a:schemeClr val="tx1"/>
                </a:solidFill>
                <a:latin typeface="Arial" panose="020B0604020202020204" pitchFamily="34" charset="0"/>
                <a:cs typeface="Arial" panose="020B0604020202020204" pitchFamily="34" charset="0"/>
              </a:rPr>
              <a:t>the most common cause of CE in individuals with strong immunity. </a:t>
            </a:r>
          </a:p>
          <a:p>
            <a:pPr algn="just">
              <a:buFont typeface="Arial" panose="020B0604020202020204" pitchFamily="34" charset="0"/>
              <a:buChar char="•"/>
            </a:pPr>
            <a:r>
              <a:rPr lang="en-US" sz="1600" dirty="0">
                <a:solidFill>
                  <a:schemeClr val="tx1"/>
                </a:solidFill>
                <a:latin typeface="Arial" panose="020B0604020202020204" pitchFamily="34" charset="0"/>
                <a:cs typeface="Arial" panose="020B0604020202020204" pitchFamily="34" charset="0"/>
              </a:rPr>
              <a:t>PPI has the most common risk in individuals with strong immunity, contributing 63%–81% to the occurrence of candida esophagitis.</a:t>
            </a:r>
          </a:p>
          <a:p>
            <a:pPr>
              <a:buFont typeface="Arial" panose="020B0604020202020204" pitchFamily="34" charset="0"/>
              <a:buChar char="•"/>
            </a:pPr>
            <a:endParaRPr lang="en-US" dirty="0">
              <a:solidFill>
                <a:schemeClr val="tx1"/>
              </a:solidFill>
            </a:endParaRPr>
          </a:p>
          <a:p>
            <a:pPr marL="0" indent="0">
              <a:buNone/>
            </a:pPr>
            <a:endParaRPr lang="en-US" dirty="0"/>
          </a:p>
        </p:txBody>
      </p:sp>
    </p:spTree>
    <p:extLst>
      <p:ext uri="{BB962C8B-B14F-4D97-AF65-F5344CB8AC3E}">
        <p14:creationId xmlns:p14="http://schemas.microsoft.com/office/powerpoint/2010/main" val="14230575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1F8ADC31-0891-4BAE-E558-91B556EA27A7}"/>
              </a:ext>
            </a:extLst>
          </p:cNvPr>
          <p:cNvSpPr>
            <a:spLocks noGrp="1"/>
          </p:cNvSpPr>
          <p:nvPr>
            <p:ph type="title"/>
          </p:nvPr>
        </p:nvSpPr>
        <p:spPr>
          <a:xfrm>
            <a:off x="1824111" y="1978243"/>
            <a:ext cx="8609427" cy="1450757"/>
          </a:xfrm>
        </p:spPr>
        <p:txBody>
          <a:bodyPr>
            <a:normAutofit fontScale="90000"/>
          </a:bodyPr>
          <a:lstStyle/>
          <a:p>
            <a:pPr algn="ctr"/>
            <a:r>
              <a:rPr lang="en-US" sz="5400" b="1" dirty="0">
                <a:solidFill>
                  <a:srgbClr val="66FF33"/>
                </a:solidFill>
              </a:rPr>
              <a:t>THAN YOU </a:t>
            </a:r>
            <a:br>
              <a:rPr lang="en-US" sz="5400" b="1" dirty="0">
                <a:solidFill>
                  <a:srgbClr val="66FF33"/>
                </a:solidFill>
              </a:rPr>
            </a:br>
            <a:r>
              <a:rPr lang="en-US" sz="5400" b="1" dirty="0">
                <a:solidFill>
                  <a:srgbClr val="66FF33"/>
                </a:solidFill>
              </a:rPr>
              <a:t>FOR YOUR ATTENTION</a:t>
            </a:r>
          </a:p>
        </p:txBody>
      </p:sp>
      <p:pic>
        <p:nvPicPr>
          <p:cNvPr id="14" name="Picture 13">
            <a:extLst>
              <a:ext uri="{FF2B5EF4-FFF2-40B4-BE49-F238E27FC236}">
                <a16:creationId xmlns:a16="http://schemas.microsoft.com/office/drawing/2014/main" id="{D710BA50-F7B3-D6C2-C36A-4C010ADF8553}"/>
              </a:ext>
            </a:extLst>
          </p:cNvPr>
          <p:cNvPicPr>
            <a:picLocks noChangeAspect="1"/>
          </p:cNvPicPr>
          <p:nvPr/>
        </p:nvPicPr>
        <p:blipFill>
          <a:blip r:embed="rId2"/>
          <a:stretch>
            <a:fillRect/>
          </a:stretch>
        </p:blipFill>
        <p:spPr>
          <a:xfrm>
            <a:off x="4315165" y="3783296"/>
            <a:ext cx="3814885" cy="2543257"/>
          </a:xfrm>
          <a:prstGeom prst="rect">
            <a:avLst/>
          </a:prstGeom>
        </p:spPr>
      </p:pic>
    </p:spTree>
    <p:extLst>
      <p:ext uri="{BB962C8B-B14F-4D97-AF65-F5344CB8AC3E}">
        <p14:creationId xmlns:p14="http://schemas.microsoft.com/office/powerpoint/2010/main" val="4070474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AE4ABB39-AD8C-8DB3-C839-27AF6A0F6C85}"/>
              </a:ext>
            </a:extLst>
          </p:cNvPr>
          <p:cNvPicPr>
            <a:picLocks noGrp="1" noChangeAspect="1"/>
          </p:cNvPicPr>
          <p:nvPr>
            <p:ph idx="1"/>
          </p:nvPr>
        </p:nvPicPr>
        <p:blipFill rotWithShape="1">
          <a:blip r:embed="rId2"/>
          <a:srcRect l="3170" t="28424" r="3095" b="49141"/>
          <a:stretch/>
        </p:blipFill>
        <p:spPr>
          <a:xfrm>
            <a:off x="1453487" y="1821976"/>
            <a:ext cx="9066021" cy="1749405"/>
          </a:xfrm>
          <a:prstGeom prst="rect">
            <a:avLst/>
          </a:prstGeom>
        </p:spPr>
      </p:pic>
      <p:sp>
        <p:nvSpPr>
          <p:cNvPr id="6" name="TextBox 5">
            <a:extLst>
              <a:ext uri="{FF2B5EF4-FFF2-40B4-BE49-F238E27FC236}">
                <a16:creationId xmlns:a16="http://schemas.microsoft.com/office/drawing/2014/main" id="{4431D142-ADE0-B7DE-1E25-20813DC66073}"/>
              </a:ext>
            </a:extLst>
          </p:cNvPr>
          <p:cNvSpPr txBox="1"/>
          <p:nvPr/>
        </p:nvSpPr>
        <p:spPr>
          <a:xfrm>
            <a:off x="1453486" y="3477105"/>
            <a:ext cx="9003499" cy="872034"/>
          </a:xfrm>
          <a:prstGeom prst="rect">
            <a:avLst/>
          </a:prstGeom>
          <a:noFill/>
        </p:spPr>
        <p:txBody>
          <a:bodyPr wrap="square">
            <a:spAutoFit/>
          </a:bodyPr>
          <a:lstStyle/>
          <a:p>
            <a:pPr marL="285750" indent="-285750" algn="just">
              <a:lnSpc>
                <a:spcPct val="150000"/>
              </a:lnSpc>
              <a:buFont typeface="Wingdings" panose="05000000000000000000" pitchFamily="2" charset="2"/>
              <a:buChar char="v"/>
            </a:pPr>
            <a:r>
              <a:rPr lang="en-US" dirty="0">
                <a:latin typeface="Arial" panose="020B0604020202020204" pitchFamily="34" charset="0"/>
                <a:cs typeface="Arial" panose="020B0604020202020204" pitchFamily="34" charset="0"/>
              </a:rPr>
              <a:t>Fungi are eukaryotic organisms found in the form of yeasts, molds, or dimorphic fungi. </a:t>
            </a:r>
            <a:r>
              <a:rPr lang="en-US" i="1" dirty="0">
                <a:latin typeface="Arial" panose="020B0604020202020204" pitchFamily="34" charset="0"/>
                <a:cs typeface="Arial" panose="020B0604020202020204" pitchFamily="34" charset="0"/>
              </a:rPr>
              <a:t>Candida</a:t>
            </a:r>
            <a:r>
              <a:rPr lang="en-US" dirty="0">
                <a:latin typeface="Arial" panose="020B0604020202020204" pitchFamily="34" charset="0"/>
                <a:cs typeface="Arial" panose="020B0604020202020204" pitchFamily="34" charset="0"/>
              </a:rPr>
              <a:t> is a form of yeast. </a:t>
            </a:r>
            <a:endParaRPr lang="en-US" sz="1600"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2F5FC0A5-0BB0-A8C2-C68A-3143A67AEB21}"/>
              </a:ext>
            </a:extLst>
          </p:cNvPr>
          <p:cNvSpPr txBox="1"/>
          <p:nvPr/>
        </p:nvSpPr>
        <p:spPr>
          <a:xfrm>
            <a:off x="1453486" y="4445936"/>
            <a:ext cx="6168790" cy="361637"/>
          </a:xfrm>
          <a:prstGeom prst="rect">
            <a:avLst/>
          </a:prstGeom>
          <a:noFill/>
        </p:spPr>
        <p:txBody>
          <a:bodyPr wrap="square">
            <a:spAutoFit/>
          </a:bodyPr>
          <a:lstStyle/>
          <a:p>
            <a:pPr marL="285750" indent="-285750">
              <a:buFont typeface="Wingdings" panose="05000000000000000000" pitchFamily="2" charset="2"/>
              <a:buChar char="v"/>
            </a:pPr>
            <a:r>
              <a:rPr lang="en-US" sz="1750" dirty="0">
                <a:latin typeface="Arial" panose="020B0604020202020204" pitchFamily="34" charset="0"/>
                <a:cs typeface="Arial" panose="020B0604020202020204" pitchFamily="34" charset="0"/>
              </a:rPr>
              <a:t>Approximately 200 species</a:t>
            </a:r>
          </a:p>
        </p:txBody>
      </p:sp>
      <p:pic>
        <p:nvPicPr>
          <p:cNvPr id="11" name="Picture 10">
            <a:extLst>
              <a:ext uri="{FF2B5EF4-FFF2-40B4-BE49-F238E27FC236}">
                <a16:creationId xmlns:a16="http://schemas.microsoft.com/office/drawing/2014/main" id="{06C55FBE-E678-DE49-DEF6-474C24F83E3B}"/>
              </a:ext>
            </a:extLst>
          </p:cNvPr>
          <p:cNvPicPr>
            <a:picLocks noChangeAspect="1"/>
          </p:cNvPicPr>
          <p:nvPr/>
        </p:nvPicPr>
        <p:blipFill rotWithShape="1">
          <a:blip r:embed="rId3"/>
          <a:srcRect l="4601" t="46567" r="25174" b="48956"/>
          <a:stretch/>
        </p:blipFill>
        <p:spPr>
          <a:xfrm>
            <a:off x="1541289" y="4960264"/>
            <a:ext cx="5993184" cy="286603"/>
          </a:xfrm>
          <a:prstGeom prst="rect">
            <a:avLst/>
          </a:prstGeom>
        </p:spPr>
      </p:pic>
      <p:pic>
        <p:nvPicPr>
          <p:cNvPr id="12" name="Picture 11">
            <a:extLst>
              <a:ext uri="{FF2B5EF4-FFF2-40B4-BE49-F238E27FC236}">
                <a16:creationId xmlns:a16="http://schemas.microsoft.com/office/drawing/2014/main" id="{F08BA008-DEC3-DBD0-CB0E-2BB22281B237}"/>
              </a:ext>
            </a:extLst>
          </p:cNvPr>
          <p:cNvPicPr>
            <a:picLocks noChangeAspect="1"/>
          </p:cNvPicPr>
          <p:nvPr/>
        </p:nvPicPr>
        <p:blipFill>
          <a:blip r:embed="rId4"/>
          <a:stretch>
            <a:fillRect/>
          </a:stretch>
        </p:blipFill>
        <p:spPr>
          <a:xfrm>
            <a:off x="7779777" y="4308423"/>
            <a:ext cx="3263360" cy="1836173"/>
          </a:xfrm>
          <a:prstGeom prst="rect">
            <a:avLst/>
          </a:prstGeom>
        </p:spPr>
      </p:pic>
      <p:sp>
        <p:nvSpPr>
          <p:cNvPr id="15" name="Title 1">
            <a:extLst>
              <a:ext uri="{FF2B5EF4-FFF2-40B4-BE49-F238E27FC236}">
                <a16:creationId xmlns:a16="http://schemas.microsoft.com/office/drawing/2014/main" id="{933505F1-85D3-DAFD-7177-9A46E159FA56}"/>
              </a:ext>
            </a:extLst>
          </p:cNvPr>
          <p:cNvSpPr>
            <a:spLocks noGrp="1"/>
          </p:cNvSpPr>
          <p:nvPr>
            <p:ph type="title"/>
          </p:nvPr>
        </p:nvSpPr>
        <p:spPr>
          <a:xfrm>
            <a:off x="1198880" y="523630"/>
            <a:ext cx="10058400" cy="830775"/>
          </a:xfrm>
          <a:solidFill>
            <a:schemeClr val="bg1">
              <a:lumMod val="75000"/>
            </a:schemeClr>
          </a:solidFill>
          <a:ln w="57150">
            <a:solidFill>
              <a:srgbClr val="FFC000"/>
            </a:solidFill>
          </a:ln>
        </p:spPr>
        <p:txBody>
          <a:bodyPr>
            <a:normAutofit/>
          </a:bodyPr>
          <a:lstStyle/>
          <a:p>
            <a:pPr algn="ctr"/>
            <a:r>
              <a:rPr lang="en-US" sz="2800" b="1" dirty="0">
                <a:solidFill>
                  <a:schemeClr val="tx1"/>
                </a:solidFill>
                <a:latin typeface="Arial" panose="020B0604020202020204" pitchFamily="34" charset="0"/>
                <a:cs typeface="Arial" panose="020B0604020202020204" pitchFamily="34" charset="0"/>
              </a:rPr>
              <a:t>Candidiasis of the digestive tract</a:t>
            </a:r>
          </a:p>
        </p:txBody>
      </p:sp>
      <p:pic>
        <p:nvPicPr>
          <p:cNvPr id="16" name="Graphic 15" descr="Microscope with solid fill">
            <a:extLst>
              <a:ext uri="{FF2B5EF4-FFF2-40B4-BE49-F238E27FC236}">
                <a16:creationId xmlns:a16="http://schemas.microsoft.com/office/drawing/2014/main" id="{81026BBE-807E-0126-9BE9-0A1AB375560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999785" y="481817"/>
            <a:ext cx="914400" cy="914400"/>
          </a:xfrm>
          <a:prstGeom prst="rect">
            <a:avLst/>
          </a:prstGeom>
        </p:spPr>
      </p:pic>
    </p:spTree>
    <p:extLst>
      <p:ext uri="{BB962C8B-B14F-4D97-AF65-F5344CB8AC3E}">
        <p14:creationId xmlns:p14="http://schemas.microsoft.com/office/powerpoint/2010/main" val="3725827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BB5556D-29D1-E451-D3B1-1566F8B6BB85}"/>
              </a:ext>
            </a:extLst>
          </p:cNvPr>
          <p:cNvPicPr>
            <a:picLocks noChangeAspect="1"/>
          </p:cNvPicPr>
          <p:nvPr/>
        </p:nvPicPr>
        <p:blipFill>
          <a:blip r:embed="rId2"/>
          <a:stretch>
            <a:fillRect/>
          </a:stretch>
        </p:blipFill>
        <p:spPr>
          <a:xfrm>
            <a:off x="1156160" y="587907"/>
            <a:ext cx="10114141" cy="1024217"/>
          </a:xfrm>
          <a:prstGeom prst="rect">
            <a:avLst/>
          </a:prstGeom>
        </p:spPr>
      </p:pic>
      <p:sp>
        <p:nvSpPr>
          <p:cNvPr id="19" name="Content Placeholder 18">
            <a:extLst>
              <a:ext uri="{FF2B5EF4-FFF2-40B4-BE49-F238E27FC236}">
                <a16:creationId xmlns:a16="http://schemas.microsoft.com/office/drawing/2014/main" id="{18F8ED3F-4A55-AA05-30D8-E9A6F5A6D80E}"/>
              </a:ext>
            </a:extLst>
          </p:cNvPr>
          <p:cNvSpPr txBox="1">
            <a:spLocks noGrp="1"/>
          </p:cNvSpPr>
          <p:nvPr>
            <p:ph idx="1"/>
          </p:nvPr>
        </p:nvSpPr>
        <p:spPr>
          <a:xfrm>
            <a:off x="1537128" y="1760294"/>
            <a:ext cx="8726976" cy="1449115"/>
          </a:xfrm>
          <a:prstGeom prst="rect">
            <a:avLst/>
          </a:prstGeom>
          <a:noFill/>
        </p:spPr>
        <p:txBody>
          <a:bodyPr wrap="square">
            <a:spAutoFit/>
          </a:bodyPr>
          <a:lstStyle/>
          <a:p>
            <a:pPr algn="just">
              <a:buFont typeface="Wingdings" panose="05000000000000000000" pitchFamily="2" charset="2"/>
              <a:buChar char="v"/>
            </a:pPr>
            <a:r>
              <a:rPr lang="en-US" sz="1700" dirty="0">
                <a:latin typeface="Arial" panose="020B0604020202020204" pitchFamily="34" charset="0"/>
                <a:cs typeface="Arial" panose="020B0604020202020204" pitchFamily="34" charset="0"/>
              </a:rPr>
              <a:t>Although </a:t>
            </a:r>
            <a:r>
              <a:rPr lang="en-US" sz="1700" i="1" dirty="0">
                <a:latin typeface="Arial" panose="020B0604020202020204" pitchFamily="34" charset="0"/>
                <a:cs typeface="Arial" panose="020B0604020202020204" pitchFamily="34" charset="0"/>
              </a:rPr>
              <a:t>Candida albicans</a:t>
            </a:r>
            <a:r>
              <a:rPr lang="en-US" sz="1700" dirty="0">
                <a:latin typeface="Arial" panose="020B0604020202020204" pitchFamily="34" charset="0"/>
                <a:cs typeface="Arial" panose="020B0604020202020204" pitchFamily="34" charset="0"/>
              </a:rPr>
              <a:t> is the most prevalent etiology of candidiasis, there has been a significant increase in non-</a:t>
            </a:r>
            <a:r>
              <a:rPr lang="en-US" sz="1700" i="1" dirty="0">
                <a:latin typeface="Arial" panose="020B0604020202020204" pitchFamily="34" charset="0"/>
                <a:cs typeface="Arial" panose="020B0604020202020204" pitchFamily="34" charset="0"/>
              </a:rPr>
              <a:t>Candida</a:t>
            </a:r>
            <a:r>
              <a:rPr lang="en-US" sz="1700" dirty="0">
                <a:latin typeface="Arial" panose="020B0604020202020204" pitchFamily="34" charset="0"/>
                <a:cs typeface="Arial" panose="020B0604020202020204" pitchFamily="34" charset="0"/>
              </a:rPr>
              <a:t> species in recent times. </a:t>
            </a:r>
          </a:p>
          <a:p>
            <a:pPr algn="just">
              <a:buFont typeface="Wingdings" panose="05000000000000000000" pitchFamily="2" charset="2"/>
              <a:buChar char="v"/>
            </a:pPr>
            <a:r>
              <a:rPr lang="en-US" sz="1700" dirty="0">
                <a:latin typeface="Arial" panose="020B0604020202020204" pitchFamily="34" charset="0"/>
                <a:cs typeface="Arial" panose="020B0604020202020204" pitchFamily="34" charset="0"/>
              </a:rPr>
              <a:t>It is important to know about non-albicans species as the treatment depends on that, and certain medications like commonly used Non-albicans </a:t>
            </a:r>
            <a:r>
              <a:rPr lang="en-US" sz="1700" i="1" dirty="0">
                <a:latin typeface="Arial" panose="020B0604020202020204" pitchFamily="34" charset="0"/>
                <a:cs typeface="Arial" panose="020B0604020202020204" pitchFamily="34" charset="0"/>
              </a:rPr>
              <a:t>Candida</a:t>
            </a:r>
            <a:r>
              <a:rPr lang="en-US" sz="1700" dirty="0">
                <a:latin typeface="Arial" panose="020B0604020202020204" pitchFamily="34" charset="0"/>
                <a:cs typeface="Arial" panose="020B0604020202020204" pitchFamily="34" charset="0"/>
              </a:rPr>
              <a:t> may be resistant to fluconazole</a:t>
            </a:r>
          </a:p>
        </p:txBody>
      </p:sp>
      <p:pic>
        <p:nvPicPr>
          <p:cNvPr id="6" name="Graphic 5" descr="Microscope with solid fill">
            <a:extLst>
              <a:ext uri="{FF2B5EF4-FFF2-40B4-BE49-F238E27FC236}">
                <a16:creationId xmlns:a16="http://schemas.microsoft.com/office/drawing/2014/main" id="{E05037CF-9FB1-B226-7E28-CF03F036960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17026" y="771809"/>
            <a:ext cx="914400" cy="914400"/>
          </a:xfrm>
          <a:prstGeom prst="rect">
            <a:avLst/>
          </a:prstGeom>
        </p:spPr>
      </p:pic>
      <p:sp>
        <p:nvSpPr>
          <p:cNvPr id="11" name="TextBox 10">
            <a:extLst>
              <a:ext uri="{FF2B5EF4-FFF2-40B4-BE49-F238E27FC236}">
                <a16:creationId xmlns:a16="http://schemas.microsoft.com/office/drawing/2014/main" id="{B0A2CA5A-D275-68A5-1217-C67E22256197}"/>
              </a:ext>
            </a:extLst>
          </p:cNvPr>
          <p:cNvSpPr txBox="1"/>
          <p:nvPr/>
        </p:nvSpPr>
        <p:spPr>
          <a:xfrm>
            <a:off x="1537128" y="4260931"/>
            <a:ext cx="4022124" cy="646331"/>
          </a:xfrm>
          <a:prstGeom prst="rect">
            <a:avLst/>
          </a:prstGeom>
          <a:noFill/>
        </p:spPr>
        <p:txBody>
          <a:bodyPr wrap="square">
            <a:spAutoFit/>
          </a:bodyPr>
          <a:lstStyle/>
          <a:p>
            <a:pPr marL="285750" indent="-285750">
              <a:buFont typeface="Arial" panose="020B0604020202020204" pitchFamily="34" charset="0"/>
              <a:buChar char="•"/>
            </a:pPr>
            <a:r>
              <a:rPr lang="en-US" dirty="0"/>
              <a:t>Among the </a:t>
            </a:r>
            <a:r>
              <a:rPr lang="en-US" i="1" dirty="0"/>
              <a:t>Candida</a:t>
            </a:r>
            <a:r>
              <a:rPr lang="en-US" dirty="0"/>
              <a:t> species, </a:t>
            </a:r>
            <a:r>
              <a:rPr lang="en-US" i="1" dirty="0"/>
              <a:t>C. albicans</a:t>
            </a:r>
            <a:r>
              <a:rPr lang="en-US" dirty="0"/>
              <a:t> is the most common species</a:t>
            </a:r>
          </a:p>
        </p:txBody>
      </p:sp>
      <p:pic>
        <p:nvPicPr>
          <p:cNvPr id="12" name="Picture 11">
            <a:extLst>
              <a:ext uri="{FF2B5EF4-FFF2-40B4-BE49-F238E27FC236}">
                <a16:creationId xmlns:a16="http://schemas.microsoft.com/office/drawing/2014/main" id="{717B3558-A4C2-D8AA-4913-0E9814ED22BC}"/>
              </a:ext>
            </a:extLst>
          </p:cNvPr>
          <p:cNvPicPr>
            <a:picLocks noChangeAspect="1"/>
          </p:cNvPicPr>
          <p:nvPr/>
        </p:nvPicPr>
        <p:blipFill>
          <a:blip r:embed="rId5"/>
          <a:stretch>
            <a:fillRect/>
          </a:stretch>
        </p:blipFill>
        <p:spPr>
          <a:xfrm>
            <a:off x="5392902" y="3060897"/>
            <a:ext cx="5767316" cy="3286029"/>
          </a:xfrm>
          <a:prstGeom prst="rect">
            <a:avLst/>
          </a:prstGeom>
        </p:spPr>
      </p:pic>
    </p:spTree>
    <p:extLst>
      <p:ext uri="{BB962C8B-B14F-4D97-AF65-F5344CB8AC3E}">
        <p14:creationId xmlns:p14="http://schemas.microsoft.com/office/powerpoint/2010/main" val="15213322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1CF08-9800-FECD-698E-3C6EC6823D3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3DA9363-EA87-4B30-8FC5-8FFC985C66D8}"/>
              </a:ext>
            </a:extLst>
          </p:cNvPr>
          <p:cNvSpPr>
            <a:spLocks noGrp="1"/>
          </p:cNvSpPr>
          <p:nvPr>
            <p:ph idx="1"/>
          </p:nvPr>
        </p:nvSpPr>
        <p:spPr>
          <a:xfrm>
            <a:off x="1567864" y="1737360"/>
            <a:ext cx="8834414" cy="4397717"/>
          </a:xfrm>
        </p:spPr>
        <p:txBody>
          <a:bodyPr>
            <a:noAutofit/>
          </a:bodyPr>
          <a:lstStyle/>
          <a:p>
            <a:pPr algn="just">
              <a:lnSpc>
                <a:spcPct val="100000"/>
              </a:lnSpc>
              <a:buFont typeface="Wingdings" panose="05000000000000000000" pitchFamily="2" charset="2"/>
              <a:buChar char="v"/>
            </a:pPr>
            <a:r>
              <a:rPr lang="en-US" sz="1600" dirty="0">
                <a:solidFill>
                  <a:schemeClr val="tx1"/>
                </a:solidFill>
                <a:latin typeface="Arial" panose="020B0604020202020204" pitchFamily="34" charset="0"/>
                <a:cs typeface="Arial" panose="020B0604020202020204" pitchFamily="34" charset="0"/>
              </a:rPr>
              <a:t>Gastrointestinal Candida infection is more prevalent than previously recognized. </a:t>
            </a:r>
          </a:p>
          <a:p>
            <a:pPr algn="just">
              <a:lnSpc>
                <a:spcPct val="100000"/>
              </a:lnSpc>
              <a:buFont typeface="Wingdings" panose="05000000000000000000" pitchFamily="2" charset="2"/>
              <a:buChar char="v"/>
            </a:pPr>
            <a:r>
              <a:rPr lang="en-US" sz="1600" b="1" dirty="0">
                <a:solidFill>
                  <a:schemeClr val="tx1"/>
                </a:solidFill>
                <a:latin typeface="Arial" panose="020B0604020202020204" pitchFamily="34" charset="0"/>
                <a:cs typeface="Arial" panose="020B0604020202020204" pitchFamily="34" charset="0"/>
              </a:rPr>
              <a:t>Oral candidiasis </a:t>
            </a:r>
            <a:r>
              <a:rPr lang="en-US" sz="1600" dirty="0">
                <a:solidFill>
                  <a:schemeClr val="tx1"/>
                </a:solidFill>
                <a:latin typeface="Arial" panose="020B0604020202020204" pitchFamily="34" charset="0"/>
                <a:cs typeface="Arial" panose="020B0604020202020204" pitchFamily="34" charset="0"/>
              </a:rPr>
              <a:t>can be pseudomembranous, erythematous, and chronic hyperplastic candidiasis. Pseudomembranous candidiasis is common in chronically ill patients and infants. It is presented as white, soft, slightly elevated plaques most commonly on the tongue and buccal mucosa. </a:t>
            </a:r>
          </a:p>
          <a:p>
            <a:pPr algn="just">
              <a:lnSpc>
                <a:spcPct val="100000"/>
              </a:lnSpc>
              <a:buFont typeface="Wingdings" panose="05000000000000000000" pitchFamily="2" charset="2"/>
              <a:buChar char="v"/>
            </a:pPr>
            <a:r>
              <a:rPr lang="en-US" sz="1600" b="1" dirty="0">
                <a:solidFill>
                  <a:schemeClr val="tx1"/>
                </a:solidFill>
                <a:latin typeface="Arial" panose="020B0604020202020204" pitchFamily="34" charset="0"/>
                <a:cs typeface="Arial" panose="020B0604020202020204" pitchFamily="34" charset="0"/>
              </a:rPr>
              <a:t>Esophageal</a:t>
            </a:r>
            <a:r>
              <a:rPr lang="en-US" sz="1600" dirty="0">
                <a:solidFill>
                  <a:schemeClr val="tx1"/>
                </a:solidFill>
                <a:latin typeface="Arial" panose="020B0604020202020204" pitchFamily="34" charset="0"/>
                <a:cs typeface="Arial" panose="020B0604020202020204" pitchFamily="34" charset="0"/>
              </a:rPr>
              <a:t> involvement is most common, presenting with odynophagia, dysphagia, or   bleeding. </a:t>
            </a:r>
          </a:p>
          <a:p>
            <a:pPr algn="just">
              <a:lnSpc>
                <a:spcPct val="100000"/>
              </a:lnSpc>
              <a:buFont typeface="Wingdings" panose="05000000000000000000" pitchFamily="2" charset="2"/>
              <a:buChar char="v"/>
            </a:pPr>
            <a:r>
              <a:rPr lang="en-US" sz="1600" b="1" dirty="0">
                <a:solidFill>
                  <a:schemeClr val="tx1"/>
                </a:solidFill>
                <a:latin typeface="Arial" panose="020B0604020202020204" pitchFamily="34" charset="0"/>
                <a:cs typeface="Arial" panose="020B0604020202020204" pitchFamily="34" charset="0"/>
              </a:rPr>
              <a:t>Gastric Candida </a:t>
            </a:r>
            <a:r>
              <a:rPr lang="en-US" sz="1600" dirty="0">
                <a:solidFill>
                  <a:schemeClr val="tx1"/>
                </a:solidFill>
                <a:latin typeface="Arial" panose="020B0604020202020204" pitchFamily="34" charset="0"/>
                <a:cs typeface="Arial" panose="020B0604020202020204" pitchFamily="34" charset="0"/>
              </a:rPr>
              <a:t>infection may cause diffuse mucosal involvement or focal invasion of benign gastric ulcers. </a:t>
            </a:r>
          </a:p>
          <a:p>
            <a:pPr algn="just">
              <a:lnSpc>
                <a:spcPct val="100000"/>
              </a:lnSpc>
              <a:buFont typeface="Wingdings" panose="05000000000000000000" pitchFamily="2" charset="2"/>
              <a:buChar char="v"/>
            </a:pPr>
            <a:r>
              <a:rPr lang="en-US" sz="1600" b="1" dirty="0">
                <a:solidFill>
                  <a:schemeClr val="tx1"/>
                </a:solidFill>
                <a:latin typeface="Arial" panose="020B0604020202020204" pitchFamily="34" charset="0"/>
                <a:cs typeface="Arial" panose="020B0604020202020204" pitchFamily="34" charset="0"/>
              </a:rPr>
              <a:t>Intestinal candidiasis </a:t>
            </a:r>
            <a:r>
              <a:rPr lang="en-US" sz="1600" dirty="0">
                <a:solidFill>
                  <a:schemeClr val="tx1"/>
                </a:solidFill>
                <a:latin typeface="Arial" panose="020B0604020202020204" pitchFamily="34" charset="0"/>
                <a:cs typeface="Arial" panose="020B0604020202020204" pitchFamily="34" charset="0"/>
              </a:rPr>
              <a:t>is uncommon and poorly characterized. </a:t>
            </a:r>
          </a:p>
          <a:p>
            <a:pPr algn="just">
              <a:lnSpc>
                <a:spcPct val="100000"/>
              </a:lnSpc>
              <a:buFont typeface="Wingdings" panose="05000000000000000000" pitchFamily="2" charset="2"/>
              <a:buChar char="v"/>
            </a:pPr>
            <a:r>
              <a:rPr lang="en-US" sz="1600" dirty="0">
                <a:solidFill>
                  <a:schemeClr val="tx1"/>
                </a:solidFill>
                <a:latin typeface="Arial" panose="020B0604020202020204" pitchFamily="34" charset="0"/>
                <a:cs typeface="Arial" panose="020B0604020202020204" pitchFamily="34" charset="0"/>
              </a:rPr>
              <a:t>The diagnosis is usually established by visualizing the characteristic yeast or mycelial forms, in endoscopic brushings and biopsies, also using stool tests. </a:t>
            </a:r>
          </a:p>
          <a:p>
            <a:pPr algn="just">
              <a:lnSpc>
                <a:spcPct val="100000"/>
              </a:lnSpc>
              <a:buFont typeface="Wingdings" panose="05000000000000000000" pitchFamily="2" charset="2"/>
              <a:buChar char="v"/>
            </a:pPr>
            <a:r>
              <a:rPr lang="en-US" sz="1600" dirty="0">
                <a:solidFill>
                  <a:schemeClr val="tx1"/>
                </a:solidFill>
                <a:latin typeface="Arial" panose="020B0604020202020204" pitchFamily="34" charset="0"/>
                <a:cs typeface="Arial" panose="020B0604020202020204" pitchFamily="34" charset="0"/>
              </a:rPr>
              <a:t>Candida infections are treated with antifungal medications such as nystatin, clotrimazole, amphotericin B, miconazole.</a:t>
            </a:r>
            <a:endParaRPr lang="en-US" sz="1600" dirty="0"/>
          </a:p>
        </p:txBody>
      </p:sp>
      <p:pic>
        <p:nvPicPr>
          <p:cNvPr id="6" name="Picture 5">
            <a:extLst>
              <a:ext uri="{FF2B5EF4-FFF2-40B4-BE49-F238E27FC236}">
                <a16:creationId xmlns:a16="http://schemas.microsoft.com/office/drawing/2014/main" id="{6D316329-CE6F-A328-0DD4-53EAFBBF5D88}"/>
              </a:ext>
            </a:extLst>
          </p:cNvPr>
          <p:cNvPicPr>
            <a:picLocks noChangeAspect="1"/>
          </p:cNvPicPr>
          <p:nvPr/>
        </p:nvPicPr>
        <p:blipFill>
          <a:blip r:embed="rId3"/>
          <a:stretch>
            <a:fillRect/>
          </a:stretch>
        </p:blipFill>
        <p:spPr>
          <a:xfrm>
            <a:off x="1151988" y="501016"/>
            <a:ext cx="10114141" cy="1024217"/>
          </a:xfrm>
          <a:prstGeom prst="rect">
            <a:avLst/>
          </a:prstGeom>
        </p:spPr>
      </p:pic>
      <p:pic>
        <p:nvPicPr>
          <p:cNvPr id="8" name="Picture 7">
            <a:extLst>
              <a:ext uri="{FF2B5EF4-FFF2-40B4-BE49-F238E27FC236}">
                <a16:creationId xmlns:a16="http://schemas.microsoft.com/office/drawing/2014/main" id="{A0AD3B07-9B95-1383-0D67-EC41E1D2E9B0}"/>
              </a:ext>
            </a:extLst>
          </p:cNvPr>
          <p:cNvPicPr>
            <a:picLocks noChangeAspect="1"/>
          </p:cNvPicPr>
          <p:nvPr/>
        </p:nvPicPr>
        <p:blipFill>
          <a:blip r:embed="rId4"/>
          <a:stretch>
            <a:fillRect/>
          </a:stretch>
        </p:blipFill>
        <p:spPr>
          <a:xfrm>
            <a:off x="9577391" y="0"/>
            <a:ext cx="1688738" cy="2182557"/>
          </a:xfrm>
          <a:prstGeom prst="rect">
            <a:avLst/>
          </a:prstGeom>
        </p:spPr>
      </p:pic>
    </p:spTree>
    <p:extLst>
      <p:ext uri="{BB962C8B-B14F-4D97-AF65-F5344CB8AC3E}">
        <p14:creationId xmlns:p14="http://schemas.microsoft.com/office/powerpoint/2010/main" val="6427451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006ED9-1074-F002-4D50-50A912CA2C3B}"/>
              </a:ext>
            </a:extLst>
          </p:cNvPr>
          <p:cNvSpPr>
            <a:spLocks noGrp="1"/>
          </p:cNvSpPr>
          <p:nvPr>
            <p:ph idx="4294967295"/>
          </p:nvPr>
        </p:nvSpPr>
        <p:spPr>
          <a:xfrm>
            <a:off x="1164492" y="425694"/>
            <a:ext cx="10058400" cy="312738"/>
          </a:xfrm>
        </p:spPr>
        <p:txBody>
          <a:bodyPr>
            <a:normAutofit fontScale="92500" lnSpcReduction="20000"/>
          </a:bodyPr>
          <a:lstStyle/>
          <a:p>
            <a:r>
              <a:rPr lang="en-US" b="1" dirty="0"/>
              <a:t>A general scheme of beneficial and detrimental effects of </a:t>
            </a:r>
            <a:r>
              <a:rPr lang="en-US" b="1" i="1" dirty="0"/>
              <a:t>Candida albicans</a:t>
            </a:r>
            <a:r>
              <a:rPr lang="en-US" b="1" dirty="0"/>
              <a:t> colonization in the gut</a:t>
            </a:r>
            <a:endParaRPr lang="en-US" dirty="0"/>
          </a:p>
        </p:txBody>
      </p:sp>
      <p:pic>
        <p:nvPicPr>
          <p:cNvPr id="6" name="Picture 5">
            <a:extLst>
              <a:ext uri="{FF2B5EF4-FFF2-40B4-BE49-F238E27FC236}">
                <a16:creationId xmlns:a16="http://schemas.microsoft.com/office/drawing/2014/main" id="{0497C059-B52A-F3DC-828A-D86142949874}"/>
              </a:ext>
            </a:extLst>
          </p:cNvPr>
          <p:cNvPicPr>
            <a:picLocks noChangeAspect="1"/>
          </p:cNvPicPr>
          <p:nvPr/>
        </p:nvPicPr>
        <p:blipFill>
          <a:blip r:embed="rId2"/>
          <a:stretch>
            <a:fillRect/>
          </a:stretch>
        </p:blipFill>
        <p:spPr>
          <a:xfrm>
            <a:off x="2192215" y="955367"/>
            <a:ext cx="7807570" cy="5422231"/>
          </a:xfrm>
          <a:prstGeom prst="rect">
            <a:avLst/>
          </a:prstGeom>
        </p:spPr>
      </p:pic>
    </p:spTree>
    <p:extLst>
      <p:ext uri="{BB962C8B-B14F-4D97-AF65-F5344CB8AC3E}">
        <p14:creationId xmlns:p14="http://schemas.microsoft.com/office/powerpoint/2010/main" val="1467307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E4425-FB82-E0EF-4B43-3B78A1B6C830}"/>
              </a:ext>
            </a:extLst>
          </p:cNvPr>
          <p:cNvSpPr>
            <a:spLocks noGrp="1"/>
          </p:cNvSpPr>
          <p:nvPr>
            <p:ph type="title"/>
          </p:nvPr>
        </p:nvSpPr>
        <p:spPr>
          <a:xfrm>
            <a:off x="1198880" y="523630"/>
            <a:ext cx="10058400" cy="830775"/>
          </a:xfrm>
          <a:solidFill>
            <a:schemeClr val="bg1">
              <a:lumMod val="75000"/>
            </a:schemeClr>
          </a:solidFill>
          <a:ln w="57150">
            <a:solidFill>
              <a:srgbClr val="FFC000"/>
            </a:solidFill>
          </a:ln>
        </p:spPr>
        <p:txBody>
          <a:bodyPr>
            <a:normAutofit/>
          </a:bodyPr>
          <a:lstStyle/>
          <a:p>
            <a:pPr algn="ctr"/>
            <a:r>
              <a:rPr lang="en-US" sz="3200" b="1" dirty="0">
                <a:solidFill>
                  <a:schemeClr val="tx1"/>
                </a:solidFill>
                <a:latin typeface="Arial" panose="020B0604020202020204" pitchFamily="34" charset="0"/>
                <a:cs typeface="Arial" panose="020B0604020202020204" pitchFamily="34" charset="0"/>
              </a:rPr>
              <a:t>Patient report</a:t>
            </a:r>
          </a:p>
        </p:txBody>
      </p:sp>
      <p:sp>
        <p:nvSpPr>
          <p:cNvPr id="3" name="Content Placeholder 2">
            <a:extLst>
              <a:ext uri="{FF2B5EF4-FFF2-40B4-BE49-F238E27FC236}">
                <a16:creationId xmlns:a16="http://schemas.microsoft.com/office/drawing/2014/main" id="{006518BF-756D-4CBF-8FA6-88437700F820}"/>
              </a:ext>
            </a:extLst>
          </p:cNvPr>
          <p:cNvSpPr>
            <a:spLocks noGrp="1"/>
          </p:cNvSpPr>
          <p:nvPr>
            <p:ph idx="1"/>
          </p:nvPr>
        </p:nvSpPr>
        <p:spPr>
          <a:xfrm>
            <a:off x="1911900" y="1766550"/>
            <a:ext cx="8368200" cy="4023360"/>
          </a:xfrm>
        </p:spPr>
        <p:txBody>
          <a:bodyPr>
            <a:normAutofit/>
          </a:bodyPr>
          <a:lstStyle/>
          <a:p>
            <a:pPr marL="0" indent="0" algn="just">
              <a:buNone/>
            </a:pPr>
            <a:r>
              <a:rPr lang="en-US" sz="1800" dirty="0">
                <a:solidFill>
                  <a:schemeClr val="tx1"/>
                </a:solidFill>
                <a:latin typeface="Arial" panose="020B0604020202020204" pitchFamily="34" charset="0"/>
                <a:cs typeface="Arial" panose="020B0604020202020204" pitchFamily="34" charset="0"/>
              </a:rPr>
              <a:t>A 57-year-old man</a:t>
            </a:r>
          </a:p>
          <a:p>
            <a:pPr marL="0" indent="0" algn="just">
              <a:buNone/>
            </a:pPr>
            <a:r>
              <a:rPr lang="en-US" sz="1800" dirty="0">
                <a:solidFill>
                  <a:schemeClr val="tx1"/>
                </a:solidFill>
                <a:latin typeface="Arial" panose="020B0604020202020204" pitchFamily="34" charset="0"/>
                <a:cs typeface="Arial" panose="020B0604020202020204" pitchFamily="34" charset="0"/>
              </a:rPr>
              <a:t>PH: HTA, smoker</a:t>
            </a:r>
          </a:p>
          <a:p>
            <a:pPr marL="0" indent="0" algn="just">
              <a:buNone/>
            </a:pPr>
            <a:r>
              <a:rPr lang="en-US" sz="1800" dirty="0">
                <a:solidFill>
                  <a:schemeClr val="tx1"/>
                </a:solidFill>
                <a:latin typeface="Arial" panose="020B0604020202020204" pitchFamily="34" charset="0"/>
                <a:cs typeface="Arial" panose="020B0604020202020204" pitchFamily="34" charset="0"/>
              </a:rPr>
              <a:t>Comes to gastroenterologist presented with dysphagia, upper abdominal pain for about 1 month and heartburn for more than 3 weeks after meals. </a:t>
            </a:r>
          </a:p>
          <a:p>
            <a:pPr marL="0" indent="0" algn="just">
              <a:buNone/>
            </a:pPr>
            <a:r>
              <a:rPr lang="en-US" sz="1800" dirty="0">
                <a:solidFill>
                  <a:schemeClr val="tx1"/>
                </a:solidFill>
                <a:latin typeface="Arial" panose="020B0604020202020204" pitchFamily="34" charset="0"/>
                <a:cs typeface="Arial" panose="020B0604020202020204" pitchFamily="34" charset="0"/>
              </a:rPr>
              <a:t>Other symptoms: he has lost 3 kg in the last 1 month. The patient denied any recent use of nonsteroidal anti-inflammatory drugs (NSAIDS), alcohol, or anticoagulants. </a:t>
            </a:r>
          </a:p>
          <a:p>
            <a:pPr marL="0" indent="0" algn="just">
              <a:buNone/>
            </a:pPr>
            <a:r>
              <a:rPr lang="en-US" sz="1800" dirty="0">
                <a:solidFill>
                  <a:schemeClr val="tx1"/>
                </a:solidFill>
                <a:latin typeface="Arial" panose="020B0604020202020204" pitchFamily="34" charset="0"/>
                <a:cs typeface="Arial" panose="020B0604020202020204" pitchFamily="34" charset="0"/>
              </a:rPr>
              <a:t>Native abdominal radiography - normal</a:t>
            </a:r>
          </a:p>
          <a:p>
            <a:pPr marL="0" indent="0">
              <a:buNone/>
            </a:pPr>
            <a:endParaRPr lang="en-US" dirty="0"/>
          </a:p>
        </p:txBody>
      </p:sp>
    </p:spTree>
    <p:extLst>
      <p:ext uri="{BB962C8B-B14F-4D97-AF65-F5344CB8AC3E}">
        <p14:creationId xmlns:p14="http://schemas.microsoft.com/office/powerpoint/2010/main" val="20021816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D5129905-015E-D852-D17B-E72A7537C505}"/>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aturation sat="66000"/>
                    </a14:imgEffect>
                  </a14:imgLayer>
                </a14:imgProps>
              </a:ext>
            </a:extLst>
          </a:blip>
          <a:stretch>
            <a:fillRect/>
          </a:stretch>
        </p:blipFill>
        <p:spPr>
          <a:xfrm>
            <a:off x="1023815" y="1510344"/>
            <a:ext cx="2571262" cy="2547527"/>
          </a:xfrm>
          <a:prstGeom prst="rect">
            <a:avLst/>
          </a:prstGeom>
        </p:spPr>
      </p:pic>
      <p:sp>
        <p:nvSpPr>
          <p:cNvPr id="8" name="TextBox 7">
            <a:extLst>
              <a:ext uri="{FF2B5EF4-FFF2-40B4-BE49-F238E27FC236}">
                <a16:creationId xmlns:a16="http://schemas.microsoft.com/office/drawing/2014/main" id="{63A55695-0012-6E78-8D7D-341243FD8F00}"/>
              </a:ext>
            </a:extLst>
          </p:cNvPr>
          <p:cNvSpPr txBox="1"/>
          <p:nvPr/>
        </p:nvSpPr>
        <p:spPr>
          <a:xfrm>
            <a:off x="4173415" y="1510344"/>
            <a:ext cx="7158893" cy="2585323"/>
          </a:xfrm>
          <a:prstGeom prst="rect">
            <a:avLst/>
          </a:prstGeom>
          <a:noFill/>
        </p:spPr>
        <p:txBody>
          <a:bodyPr wrap="square">
            <a:spAutoFit/>
          </a:bodyPr>
          <a:lstStyle/>
          <a:p>
            <a:pPr marL="285750" indent="-285750" algn="just">
              <a:buFont typeface="Arial" panose="020B0604020202020204" pitchFamily="34" charset="0"/>
              <a:buChar char="•"/>
            </a:pPr>
            <a:r>
              <a:rPr lang="en-US" sz="1800" dirty="0">
                <a:solidFill>
                  <a:schemeClr val="tx1"/>
                </a:solidFill>
                <a:latin typeface="Arial" panose="020B0604020202020204" pitchFamily="34" charset="0"/>
                <a:cs typeface="Arial" panose="020B0604020202020204" pitchFamily="34" charset="0"/>
              </a:rPr>
              <a:t>Patient was referred for endoscopy - endoscopy revealed severe reflux esophagitis grade B and a stomach ulcer in corporal region, measuring approximately 3×2 cm. At first, the ulcer was thought to be malignant. </a:t>
            </a:r>
          </a:p>
          <a:p>
            <a:pPr marL="285750" indent="-285750" algn="just">
              <a:buFont typeface="Arial" panose="020B0604020202020204" pitchFamily="34" charset="0"/>
              <a:buChar char="•"/>
            </a:pPr>
            <a:endParaRPr lang="en-US" sz="1800" dirty="0">
              <a:solidFill>
                <a:schemeClr val="tx1"/>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endParaRPr lang="en-US" sz="1800" dirty="0">
              <a:solidFill>
                <a:schemeClr val="tx1"/>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n-US" sz="1800" dirty="0">
                <a:solidFill>
                  <a:schemeClr val="tx1"/>
                </a:solidFill>
                <a:latin typeface="Arial" panose="020B0604020202020204" pitchFamily="34" charset="0"/>
                <a:cs typeface="Arial" panose="020B0604020202020204" pitchFamily="34" charset="0"/>
              </a:rPr>
              <a:t>Biopsy was taken from surrounding antral mucosa and from the edge of ulceration - revealed </a:t>
            </a:r>
            <a:r>
              <a:rPr lang="en-US" sz="1800" i="1" dirty="0">
                <a:solidFill>
                  <a:schemeClr val="tx1"/>
                </a:solidFill>
                <a:latin typeface="Arial" panose="020B0604020202020204" pitchFamily="34" charset="0"/>
                <a:cs typeface="Arial" panose="020B0604020202020204" pitchFamily="34" charset="0"/>
              </a:rPr>
              <a:t>Helicobacter pylori</a:t>
            </a:r>
            <a:r>
              <a:rPr lang="en-US" sz="1800" dirty="0">
                <a:solidFill>
                  <a:schemeClr val="tx1"/>
                </a:solidFill>
                <a:latin typeface="Arial" panose="020B0604020202020204" pitchFamily="34" charset="0"/>
                <a:cs typeface="Arial" panose="020B0604020202020204" pitchFamily="34" charset="0"/>
              </a:rPr>
              <a:t>-associated gastritis with no evidence of malignancy. </a:t>
            </a:r>
          </a:p>
        </p:txBody>
      </p:sp>
    </p:spTree>
    <p:extLst>
      <p:ext uri="{BB962C8B-B14F-4D97-AF65-F5344CB8AC3E}">
        <p14:creationId xmlns:p14="http://schemas.microsoft.com/office/powerpoint/2010/main" val="3592923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94C16F6-EE23-5CFC-EF41-53B05CD15202}"/>
              </a:ext>
            </a:extLst>
          </p:cNvPr>
          <p:cNvSpPr>
            <a:spLocks noGrp="1"/>
          </p:cNvSpPr>
          <p:nvPr>
            <p:ph idx="1"/>
          </p:nvPr>
        </p:nvSpPr>
        <p:spPr>
          <a:xfrm>
            <a:off x="1350556" y="1781535"/>
            <a:ext cx="7948970" cy="4023360"/>
          </a:xfrm>
        </p:spPr>
        <p:txBody>
          <a:bodyPr>
            <a:normAutofit/>
          </a:bodyPr>
          <a:lstStyle/>
          <a:p>
            <a:pPr algn="just">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Despite treatment with a high-dose combination of </a:t>
            </a:r>
            <a:r>
              <a:rPr lang="en-US" sz="1700" b="1" dirty="0">
                <a:solidFill>
                  <a:schemeClr val="tx1"/>
                </a:solidFill>
                <a:latin typeface="Arial" panose="020B0604020202020204" pitchFamily="34" charset="0"/>
                <a:cs typeface="Arial" panose="020B0604020202020204" pitchFamily="34" charset="0"/>
              </a:rPr>
              <a:t>proton pump inhibitor (</a:t>
            </a:r>
            <a:r>
              <a:rPr lang="en-US" sz="1700" dirty="0">
                <a:solidFill>
                  <a:schemeClr val="tx1"/>
                </a:solidFill>
                <a:latin typeface="Arial" panose="020B0604020202020204" pitchFamily="34" charset="0"/>
                <a:cs typeface="Arial" panose="020B0604020202020204" pitchFamily="34" charset="0"/>
              </a:rPr>
              <a:t>pantoprasole</a:t>
            </a:r>
            <a:r>
              <a:rPr lang="en-US" sz="1700" b="1" dirty="0">
                <a:solidFill>
                  <a:schemeClr val="tx1"/>
                </a:solidFill>
                <a:latin typeface="Arial" panose="020B0604020202020204" pitchFamily="34" charset="0"/>
                <a:cs typeface="Arial" panose="020B0604020202020204" pitchFamily="34" charset="0"/>
              </a:rPr>
              <a:t>), combined with clarithromycin, amoxicillin and metronidazole, </a:t>
            </a:r>
            <a:r>
              <a:rPr lang="en-US" sz="1700" dirty="0">
                <a:solidFill>
                  <a:schemeClr val="tx1"/>
                </a:solidFill>
                <a:latin typeface="Arial" panose="020B0604020202020204" pitchFamily="34" charset="0"/>
                <a:cs typeface="Arial" panose="020B0604020202020204" pitchFamily="34" charset="0"/>
              </a:rPr>
              <a:t>the upper abdominal pain did not respond after treatment for 14 days. </a:t>
            </a:r>
          </a:p>
          <a:p>
            <a:pPr algn="just">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The patient was admitted to the Clinic for Gastroenterology.</a:t>
            </a:r>
          </a:p>
          <a:p>
            <a:pPr algn="just">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The examination was unremarkable. </a:t>
            </a:r>
          </a:p>
          <a:p>
            <a:pPr marL="0" indent="0" algn="just">
              <a:buNone/>
            </a:pPr>
            <a:endParaRPr lang="en-US" dirty="0"/>
          </a:p>
        </p:txBody>
      </p:sp>
      <p:pic>
        <p:nvPicPr>
          <p:cNvPr id="4" name="Picture 3" descr="A table of medical statistics">
            <a:extLst>
              <a:ext uri="{FF2B5EF4-FFF2-40B4-BE49-F238E27FC236}">
                <a16:creationId xmlns:a16="http://schemas.microsoft.com/office/drawing/2014/main" id="{4B52F334-3192-4788-8599-9AF5B6EF4231}"/>
              </a:ext>
              <a:ext uri="{C183D7F6-B498-43B3-948B-1728B52AA6E4}">
                <adec:decorative xmlns:adec="http://schemas.microsoft.com/office/drawing/2017/decorative" val="0"/>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Lst>
          </a:blip>
          <a:srcRect b="9594"/>
          <a:stretch/>
        </p:blipFill>
        <p:spPr>
          <a:xfrm>
            <a:off x="6818304" y="3169352"/>
            <a:ext cx="4414130" cy="3217530"/>
          </a:xfrm>
          <a:prstGeom prst="rect">
            <a:avLst/>
          </a:prstGeom>
        </p:spPr>
      </p:pic>
      <p:sp>
        <p:nvSpPr>
          <p:cNvPr id="7" name="Title 1">
            <a:extLst>
              <a:ext uri="{FF2B5EF4-FFF2-40B4-BE49-F238E27FC236}">
                <a16:creationId xmlns:a16="http://schemas.microsoft.com/office/drawing/2014/main" id="{F187B59D-CC14-C311-22BE-94A19F8916D4}"/>
              </a:ext>
            </a:extLst>
          </p:cNvPr>
          <p:cNvSpPr>
            <a:spLocks noGrp="1"/>
          </p:cNvSpPr>
          <p:nvPr>
            <p:ph type="title"/>
          </p:nvPr>
        </p:nvSpPr>
        <p:spPr>
          <a:xfrm>
            <a:off x="1222326" y="471118"/>
            <a:ext cx="10058400" cy="907699"/>
          </a:xfrm>
          <a:solidFill>
            <a:schemeClr val="bg1">
              <a:lumMod val="75000"/>
            </a:schemeClr>
          </a:solidFill>
          <a:ln w="57150">
            <a:solidFill>
              <a:srgbClr val="FFC000"/>
            </a:solidFill>
          </a:ln>
        </p:spPr>
        <p:txBody>
          <a:bodyPr>
            <a:normAutofit/>
          </a:bodyPr>
          <a:lstStyle/>
          <a:p>
            <a:pPr algn="ctr"/>
            <a:r>
              <a:rPr lang="en-US" sz="3200" b="1" dirty="0">
                <a:solidFill>
                  <a:schemeClr val="tx1"/>
                </a:solidFill>
                <a:latin typeface="Arial" panose="020B0604020202020204" pitchFamily="34" charset="0"/>
                <a:cs typeface="Arial" panose="020B0604020202020204" pitchFamily="34" charset="0"/>
              </a:rPr>
              <a:t>Patient report</a:t>
            </a:r>
          </a:p>
        </p:txBody>
      </p:sp>
      <p:sp>
        <p:nvSpPr>
          <p:cNvPr id="9" name="TextBox 8">
            <a:extLst>
              <a:ext uri="{FF2B5EF4-FFF2-40B4-BE49-F238E27FC236}">
                <a16:creationId xmlns:a16="http://schemas.microsoft.com/office/drawing/2014/main" id="{0FDFBFA4-D487-D540-CA6F-171D260FE853}"/>
              </a:ext>
            </a:extLst>
          </p:cNvPr>
          <p:cNvSpPr txBox="1"/>
          <p:nvPr/>
        </p:nvSpPr>
        <p:spPr>
          <a:xfrm>
            <a:off x="1222326" y="3793215"/>
            <a:ext cx="5792623" cy="1138773"/>
          </a:xfrm>
          <a:prstGeom prst="rect">
            <a:avLst/>
          </a:prstGeom>
          <a:noFill/>
        </p:spPr>
        <p:txBody>
          <a:bodyPr wrap="square">
            <a:spAutoFit/>
          </a:bodyPr>
          <a:lstStyle/>
          <a:p>
            <a:pPr marL="285750" indent="-285750">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Laboratory evaluation showed mild anemia with a hemoglobin level of 118g/L. </a:t>
            </a:r>
          </a:p>
          <a:p>
            <a:pPr marL="285750" indent="-285750">
              <a:buFont typeface="Arial" panose="020B0604020202020204" pitchFamily="34" charset="0"/>
              <a:buChar char="•"/>
            </a:pPr>
            <a:r>
              <a:rPr lang="en-US" sz="1700" dirty="0">
                <a:solidFill>
                  <a:schemeClr val="tx1"/>
                </a:solidFill>
                <a:latin typeface="Arial" panose="020B0604020202020204" pitchFamily="34" charset="0"/>
                <a:cs typeface="Arial" panose="020B0604020202020204" pitchFamily="34" charset="0"/>
              </a:rPr>
              <a:t>Other laboratory data, including liver function and serum tumor markers, were normal. </a:t>
            </a:r>
          </a:p>
        </p:txBody>
      </p:sp>
      <p:sp>
        <p:nvSpPr>
          <p:cNvPr id="10" name="Oval 9">
            <a:extLst>
              <a:ext uri="{FF2B5EF4-FFF2-40B4-BE49-F238E27FC236}">
                <a16:creationId xmlns:a16="http://schemas.microsoft.com/office/drawing/2014/main" id="{EB5DD43E-E0DA-9348-B0CE-3F61D8A1DBEB}"/>
              </a:ext>
            </a:extLst>
          </p:cNvPr>
          <p:cNvSpPr/>
          <p:nvPr/>
        </p:nvSpPr>
        <p:spPr>
          <a:xfrm>
            <a:off x="8964246" y="3879185"/>
            <a:ext cx="320431" cy="190323"/>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63779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45DA3A3-255F-3F9B-5B96-0C29748D4523}"/>
              </a:ext>
            </a:extLst>
          </p:cNvPr>
          <p:cNvSpPr txBox="1"/>
          <p:nvPr/>
        </p:nvSpPr>
        <p:spPr>
          <a:xfrm>
            <a:off x="1484640" y="5190756"/>
            <a:ext cx="3856893" cy="646331"/>
          </a:xfrm>
          <a:prstGeom prst="rect">
            <a:avLst/>
          </a:prstGeom>
          <a:noFill/>
        </p:spPr>
        <p:txBody>
          <a:bodyPr wrap="square">
            <a:spAutoFit/>
          </a:bodyPr>
          <a:lstStyle/>
          <a:p>
            <a:r>
              <a:rPr lang="en-US" dirty="0">
                <a:latin typeface="Arial" panose="020B0604020202020204" pitchFamily="34" charset="0"/>
                <a:cs typeface="Arial" panose="020B0604020202020204" pitchFamily="34" charset="0"/>
              </a:rPr>
              <a:t>Diffuse whitish plaques are typical of Candida esophagitis</a:t>
            </a:r>
          </a:p>
        </p:txBody>
      </p:sp>
      <p:sp>
        <p:nvSpPr>
          <p:cNvPr id="10" name="TextBox 9">
            <a:extLst>
              <a:ext uri="{FF2B5EF4-FFF2-40B4-BE49-F238E27FC236}">
                <a16:creationId xmlns:a16="http://schemas.microsoft.com/office/drawing/2014/main" id="{17479006-88F7-ACA8-660F-4733783B661A}"/>
              </a:ext>
            </a:extLst>
          </p:cNvPr>
          <p:cNvSpPr txBox="1"/>
          <p:nvPr/>
        </p:nvSpPr>
        <p:spPr>
          <a:xfrm>
            <a:off x="1066800" y="1935194"/>
            <a:ext cx="6834554" cy="1923604"/>
          </a:xfrm>
          <a:prstGeom prst="rect">
            <a:avLst/>
          </a:prstGeom>
          <a:noFill/>
        </p:spPr>
        <p:txBody>
          <a:bodyPr wrap="square">
            <a:spAutoFit/>
          </a:bodyPr>
          <a:lstStyle/>
          <a:p>
            <a:pPr marL="285750" indent="-285750" algn="just">
              <a:buFont typeface="Arial" panose="020B0604020202020204" pitchFamily="34" charset="0"/>
              <a:buChar char="•"/>
            </a:pPr>
            <a:r>
              <a:rPr lang="en-US" sz="1700" b="1" dirty="0">
                <a:latin typeface="Arial" panose="020B0604020202020204" pitchFamily="34" charset="0"/>
                <a:cs typeface="Arial" panose="020B0604020202020204" pitchFamily="34" charset="0"/>
              </a:rPr>
              <a:t>Control upper gastrointestinal (GI) endoscopic </a:t>
            </a:r>
            <a:r>
              <a:rPr lang="en-US" sz="1700" dirty="0">
                <a:latin typeface="Arial" panose="020B0604020202020204" pitchFamily="34" charset="0"/>
                <a:cs typeface="Arial" panose="020B0604020202020204" pitchFamily="34" charset="0"/>
              </a:rPr>
              <a:t>examination showed severe esophagitis with extensive white spots in the middle part and lower esophagus and a large ulcer with basal bulging, smooth and irregular borders in the lesser curvature of the stomach. </a:t>
            </a:r>
          </a:p>
          <a:p>
            <a:pPr marL="285750" indent="-285750" algn="just">
              <a:buFont typeface="Arial" panose="020B0604020202020204" pitchFamily="34" charset="0"/>
              <a:buChar char="•"/>
            </a:pPr>
            <a:endParaRPr lang="en-US" sz="1700"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n-US" sz="1700" dirty="0">
                <a:latin typeface="Arial" panose="020B0604020202020204" pitchFamily="34" charset="0"/>
                <a:cs typeface="Arial" panose="020B0604020202020204" pitchFamily="34" charset="0"/>
              </a:rPr>
              <a:t>Multiples biopsies were taken.</a:t>
            </a:r>
          </a:p>
        </p:txBody>
      </p:sp>
      <p:pic>
        <p:nvPicPr>
          <p:cNvPr id="11" name="Picture 10">
            <a:extLst>
              <a:ext uri="{FF2B5EF4-FFF2-40B4-BE49-F238E27FC236}">
                <a16:creationId xmlns:a16="http://schemas.microsoft.com/office/drawing/2014/main" id="{A167FDCF-9BD1-D6BE-D51E-C42256545A16}"/>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Effect>
                      <a14:colorTemperature colorTemp="4700"/>
                    </a14:imgEffect>
                  </a14:imgLayer>
                </a14:imgProps>
              </a:ext>
            </a:extLst>
          </a:blip>
          <a:srcRect l="855" t="752" r="1807" b="7580"/>
          <a:stretch/>
        </p:blipFill>
        <p:spPr>
          <a:xfrm>
            <a:off x="8282402" y="1981749"/>
            <a:ext cx="2488215" cy="2130261"/>
          </a:xfrm>
          <a:prstGeom prst="rect">
            <a:avLst/>
          </a:prstGeom>
        </p:spPr>
      </p:pic>
      <p:sp>
        <p:nvSpPr>
          <p:cNvPr id="12" name="Title 1">
            <a:extLst>
              <a:ext uri="{FF2B5EF4-FFF2-40B4-BE49-F238E27FC236}">
                <a16:creationId xmlns:a16="http://schemas.microsoft.com/office/drawing/2014/main" id="{AC0903C0-B17C-03E6-F780-B0A1F23B2AE7}"/>
              </a:ext>
            </a:extLst>
          </p:cNvPr>
          <p:cNvSpPr>
            <a:spLocks noGrp="1"/>
          </p:cNvSpPr>
          <p:nvPr>
            <p:ph type="title"/>
          </p:nvPr>
        </p:nvSpPr>
        <p:spPr>
          <a:xfrm>
            <a:off x="1066800" y="374262"/>
            <a:ext cx="10058400" cy="869217"/>
          </a:xfrm>
          <a:solidFill>
            <a:schemeClr val="bg1">
              <a:lumMod val="75000"/>
            </a:schemeClr>
          </a:solidFill>
          <a:ln w="57150">
            <a:solidFill>
              <a:srgbClr val="FFC000"/>
            </a:solidFill>
          </a:ln>
        </p:spPr>
        <p:txBody>
          <a:bodyPr>
            <a:normAutofit/>
          </a:bodyPr>
          <a:lstStyle/>
          <a:p>
            <a:pPr algn="ctr"/>
            <a:r>
              <a:rPr lang="en-US" sz="3200" b="1" dirty="0">
                <a:solidFill>
                  <a:schemeClr val="tx1"/>
                </a:solidFill>
                <a:latin typeface="Arial" panose="020B0604020202020204" pitchFamily="34" charset="0"/>
                <a:cs typeface="Arial" panose="020B0604020202020204" pitchFamily="34" charset="0"/>
              </a:rPr>
              <a:t>Patient report</a:t>
            </a:r>
          </a:p>
        </p:txBody>
      </p:sp>
      <p:pic>
        <p:nvPicPr>
          <p:cNvPr id="15" name="Content Placeholder 14">
            <a:extLst>
              <a:ext uri="{FF2B5EF4-FFF2-40B4-BE49-F238E27FC236}">
                <a16:creationId xmlns:a16="http://schemas.microsoft.com/office/drawing/2014/main" id="{C0A8E9D3-34F8-48EE-A511-BE06B03F8D37}"/>
              </a:ext>
            </a:extLst>
          </p:cNvPr>
          <p:cNvPicPr>
            <a:picLocks noGrp="1" noChangeAspect="1"/>
          </p:cNvPicPr>
          <p:nvPr>
            <p:ph idx="1"/>
          </p:nvPr>
        </p:nvPicPr>
        <p:blipFill>
          <a:blip r:embed="rId4"/>
          <a:stretch>
            <a:fillRect/>
          </a:stretch>
        </p:blipFill>
        <p:spPr>
          <a:xfrm>
            <a:off x="5574879" y="3705367"/>
            <a:ext cx="3033946" cy="2320417"/>
          </a:xfrm>
          <a:prstGeom prst="rect">
            <a:avLst/>
          </a:prstGeom>
        </p:spPr>
      </p:pic>
      <p:cxnSp>
        <p:nvCxnSpPr>
          <p:cNvPr id="17" name="Straight Arrow Connector 16">
            <a:extLst>
              <a:ext uri="{FF2B5EF4-FFF2-40B4-BE49-F238E27FC236}">
                <a16:creationId xmlns:a16="http://schemas.microsoft.com/office/drawing/2014/main" id="{427FDE2E-8BEC-F3F9-4C65-C2AF3689BE04}"/>
              </a:ext>
            </a:extLst>
          </p:cNvPr>
          <p:cNvCxnSpPr/>
          <p:nvPr/>
        </p:nvCxnSpPr>
        <p:spPr>
          <a:xfrm flipV="1">
            <a:off x="6269688" y="5096972"/>
            <a:ext cx="875323" cy="187569"/>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8" name="Straight Arrow Connector 17">
            <a:extLst>
              <a:ext uri="{FF2B5EF4-FFF2-40B4-BE49-F238E27FC236}">
                <a16:creationId xmlns:a16="http://schemas.microsoft.com/office/drawing/2014/main" id="{916D253A-2621-019F-1561-D16E91FD7A53}"/>
              </a:ext>
            </a:extLst>
          </p:cNvPr>
          <p:cNvCxnSpPr>
            <a:cxnSpLocks/>
          </p:cNvCxnSpPr>
          <p:nvPr/>
        </p:nvCxnSpPr>
        <p:spPr>
          <a:xfrm flipH="1">
            <a:off x="9864266" y="2627194"/>
            <a:ext cx="726397" cy="582272"/>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965204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3317</TotalTime>
  <Words>1513</Words>
  <Application>Microsoft Office PowerPoint</Application>
  <PresentationFormat>Widescreen</PresentationFormat>
  <Paragraphs>106</Paragraphs>
  <Slides>16</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Wingdings</vt:lpstr>
      <vt:lpstr>Retrospect</vt:lpstr>
      <vt:lpstr>PowerPoint Presentation</vt:lpstr>
      <vt:lpstr>Candidiasis of the digestive tract</vt:lpstr>
      <vt:lpstr>PowerPoint Presentation</vt:lpstr>
      <vt:lpstr>PowerPoint Presentation</vt:lpstr>
      <vt:lpstr>PowerPoint Presentation</vt:lpstr>
      <vt:lpstr>Patient report</vt:lpstr>
      <vt:lpstr>PowerPoint Presentation</vt:lpstr>
      <vt:lpstr>Patient report</vt:lpstr>
      <vt:lpstr>Patient report</vt:lpstr>
      <vt:lpstr>PowerPoint Presentation</vt:lpstr>
      <vt:lpstr>PowerPoint Presentation</vt:lpstr>
      <vt:lpstr>PowerPoint Presentation</vt:lpstr>
      <vt:lpstr>PowerPoint Presentation</vt:lpstr>
      <vt:lpstr>PowerPoint Presentation</vt:lpstr>
      <vt:lpstr>PowerPoint Presentation</vt:lpstr>
      <vt:lpstr>THAN YOU  FOR YOUR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Jelena</dc:creator>
  <cp:lastModifiedBy>Jelena</cp:lastModifiedBy>
  <cp:revision>141</cp:revision>
  <dcterms:created xsi:type="dcterms:W3CDTF">2024-02-16T15:08:43Z</dcterms:created>
  <dcterms:modified xsi:type="dcterms:W3CDTF">2024-02-18T22:26:17Z</dcterms:modified>
</cp:coreProperties>
</file>